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9" r:id="rId2"/>
    <p:sldId id="350" r:id="rId3"/>
    <p:sldId id="259" r:id="rId4"/>
    <p:sldId id="352" r:id="rId5"/>
    <p:sldId id="260" r:id="rId6"/>
    <p:sldId id="351" r:id="rId7"/>
    <p:sldId id="353" r:id="rId8"/>
    <p:sldId id="355" r:id="rId9"/>
    <p:sldId id="365" r:id="rId10"/>
    <p:sldId id="303" r:id="rId11"/>
    <p:sldId id="361" r:id="rId12"/>
    <p:sldId id="356" r:id="rId13"/>
    <p:sldId id="366" r:id="rId14"/>
    <p:sldId id="359" r:id="rId15"/>
    <p:sldId id="357" r:id="rId16"/>
    <p:sldId id="367" r:id="rId17"/>
    <p:sldId id="358" r:id="rId18"/>
    <p:sldId id="362" r:id="rId19"/>
    <p:sldId id="258" r:id="rId20"/>
    <p:sldId id="363" r:id="rId21"/>
    <p:sldId id="364" r:id="rId22"/>
    <p:sldId id="257" r:id="rId23"/>
    <p:sldId id="368" r:id="rId24"/>
    <p:sldId id="369" r:id="rId25"/>
    <p:sldId id="370" r:id="rId26"/>
    <p:sldId id="371" r:id="rId27"/>
    <p:sldId id="372" r:id="rId28"/>
    <p:sldId id="265" r:id="rId29"/>
    <p:sldId id="262" r:id="rId30"/>
    <p:sldId id="283" r:id="rId31"/>
    <p:sldId id="263" r:id="rId32"/>
    <p:sldId id="295" r:id="rId33"/>
    <p:sldId id="373" r:id="rId34"/>
    <p:sldId id="374" r:id="rId35"/>
    <p:sldId id="296" r:id="rId36"/>
    <p:sldId id="297" r:id="rId37"/>
    <p:sldId id="266" r:id="rId38"/>
    <p:sldId id="267" r:id="rId39"/>
    <p:sldId id="268" r:id="rId40"/>
    <p:sldId id="378" r:id="rId41"/>
    <p:sldId id="264" r:id="rId42"/>
    <p:sldId id="377" r:id="rId43"/>
    <p:sldId id="376" r:id="rId44"/>
    <p:sldId id="272" r:id="rId45"/>
    <p:sldId id="273" r:id="rId46"/>
    <p:sldId id="380" r:id="rId47"/>
    <p:sldId id="274" r:id="rId48"/>
    <p:sldId id="277" r:id="rId49"/>
    <p:sldId id="381" r:id="rId50"/>
    <p:sldId id="375" r:id="rId51"/>
    <p:sldId id="276" r:id="rId52"/>
    <p:sldId id="383" r:id="rId53"/>
    <p:sldId id="382" r:id="rId54"/>
    <p:sldId id="384" r:id="rId55"/>
    <p:sldId id="335" r:id="rId56"/>
    <p:sldId id="333" r:id="rId57"/>
    <p:sldId id="278" r:id="rId58"/>
    <p:sldId id="279" r:id="rId59"/>
    <p:sldId id="331" r:id="rId60"/>
    <p:sldId id="339" r:id="rId61"/>
    <p:sldId id="330" r:id="rId62"/>
    <p:sldId id="334" r:id="rId63"/>
    <p:sldId id="332" r:id="rId64"/>
    <p:sldId id="336" r:id="rId65"/>
    <p:sldId id="337" r:id="rId66"/>
    <p:sldId id="338" r:id="rId67"/>
    <p:sldId id="286" r:id="rId68"/>
    <p:sldId id="287" r:id="rId69"/>
    <p:sldId id="288" r:id="rId70"/>
    <p:sldId id="340" r:id="rId71"/>
    <p:sldId id="342" r:id="rId72"/>
    <p:sldId id="345" r:id="rId73"/>
    <p:sldId id="285" r:id="rId74"/>
    <p:sldId id="290" r:id="rId75"/>
    <p:sldId id="341" r:id="rId76"/>
    <p:sldId id="344" r:id="rId77"/>
    <p:sldId id="343" r:id="rId78"/>
    <p:sldId id="294" r:id="rId79"/>
    <p:sldId id="289" r:id="rId80"/>
    <p:sldId id="291" r:id="rId81"/>
    <p:sldId id="292" r:id="rId82"/>
    <p:sldId id="293" r:id="rId83"/>
    <p:sldId id="304" r:id="rId84"/>
    <p:sldId id="299" r:id="rId85"/>
    <p:sldId id="346" r:id="rId86"/>
    <p:sldId id="348" r:id="rId87"/>
    <p:sldId id="347" r:id="rId88"/>
    <p:sldId id="302" r:id="rId89"/>
    <p:sldId id="300" r:id="rId90"/>
    <p:sldId id="301" r:id="rId91"/>
    <p:sldId id="305" r:id="rId92"/>
    <p:sldId id="306" r:id="rId93"/>
    <p:sldId id="307" r:id="rId94"/>
    <p:sldId id="308" r:id="rId95"/>
    <p:sldId id="320" r:id="rId96"/>
    <p:sldId id="309" r:id="rId97"/>
    <p:sldId id="312" r:id="rId98"/>
    <p:sldId id="319" r:id="rId99"/>
    <p:sldId id="313" r:id="rId100"/>
    <p:sldId id="314" r:id="rId101"/>
    <p:sldId id="317" r:id="rId102"/>
    <p:sldId id="318" r:id="rId103"/>
    <p:sldId id="322" r:id="rId104"/>
    <p:sldId id="323" r:id="rId105"/>
    <p:sldId id="324" r:id="rId106"/>
    <p:sldId id="325" r:id="rId107"/>
    <p:sldId id="326" r:id="rId108"/>
    <p:sldId id="327" r:id="rId109"/>
    <p:sldId id="328" r:id="rId110"/>
    <p:sldId id="329" r:id="rId111"/>
    <p:sldId id="398" r:id="rId112"/>
    <p:sldId id="386" r:id="rId113"/>
    <p:sldId id="395" r:id="rId114"/>
    <p:sldId id="387" r:id="rId115"/>
    <p:sldId id="388" r:id="rId116"/>
    <p:sldId id="397" r:id="rId117"/>
    <p:sldId id="389" r:id="rId118"/>
    <p:sldId id="390" r:id="rId119"/>
    <p:sldId id="391" r:id="rId120"/>
    <p:sldId id="392" r:id="rId121"/>
    <p:sldId id="396" r:id="rId122"/>
    <p:sldId id="393" r:id="rId123"/>
    <p:sldId id="394" r:id="rId124"/>
    <p:sldId id="385" r:id="rId125"/>
    <p:sldId id="399" r:id="rId126"/>
    <p:sldId id="401" r:id="rId127"/>
    <p:sldId id="400" r:id="rId128"/>
    <p:sldId id="402" r:id="rId129"/>
    <p:sldId id="403" r:id="rId130"/>
    <p:sldId id="404" r:id="rId131"/>
    <p:sldId id="405" r:id="rId132"/>
    <p:sldId id="406"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01" autoAdjust="0"/>
  </p:normalViewPr>
  <p:slideViewPr>
    <p:cSldViewPr snapToGrid="0">
      <p:cViewPr varScale="1">
        <p:scale>
          <a:sx n="56" d="100"/>
          <a:sy n="56" d="100"/>
        </p:scale>
        <p:origin x="10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D32C-4CFD-934B-284E-FC09FF1FA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687C88-0E1F-515F-7A58-0F61AB7AE6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8F9755-E55E-EF7E-DB7F-A2A74180B65E}"/>
              </a:ext>
            </a:extLst>
          </p:cNvPr>
          <p:cNvSpPr>
            <a:spLocks noGrp="1"/>
          </p:cNvSpPr>
          <p:nvPr>
            <p:ph type="dt" sz="half" idx="10"/>
          </p:nvPr>
        </p:nvSpPr>
        <p:spPr/>
        <p:txBody>
          <a:bodyPr/>
          <a:lstStyle/>
          <a:p>
            <a:fld id="{9A4937C3-DFB4-4703-8906-8F958FAB13EA}" type="datetimeFigureOut">
              <a:rPr lang="en-IN" smtClean="0"/>
              <a:t>19-02-2024</a:t>
            </a:fld>
            <a:endParaRPr lang="en-IN"/>
          </a:p>
        </p:txBody>
      </p:sp>
      <p:sp>
        <p:nvSpPr>
          <p:cNvPr id="5" name="Footer Placeholder 4">
            <a:extLst>
              <a:ext uri="{FF2B5EF4-FFF2-40B4-BE49-F238E27FC236}">
                <a16:creationId xmlns:a16="http://schemas.microsoft.com/office/drawing/2014/main" id="{3CAC6C50-F9BE-0106-205F-F06A8B54C4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A8CDC7-D5B7-3665-3D76-401CA0FE3ED9}"/>
              </a:ext>
            </a:extLst>
          </p:cNvPr>
          <p:cNvSpPr>
            <a:spLocks noGrp="1"/>
          </p:cNvSpPr>
          <p:nvPr>
            <p:ph type="sldNum" sz="quarter" idx="12"/>
          </p:nvPr>
        </p:nvSpPr>
        <p:spPr/>
        <p:txBody>
          <a:bodyPr/>
          <a:lstStyle/>
          <a:p>
            <a:fld id="{1DAC9F7F-E53F-4DBC-B545-84133651BA73}" type="slidenum">
              <a:rPr lang="en-IN" smtClean="0"/>
              <a:t>‹#›</a:t>
            </a:fld>
            <a:endParaRPr lang="en-IN"/>
          </a:p>
        </p:txBody>
      </p:sp>
    </p:spTree>
    <p:extLst>
      <p:ext uri="{BB962C8B-B14F-4D97-AF65-F5344CB8AC3E}">
        <p14:creationId xmlns:p14="http://schemas.microsoft.com/office/powerpoint/2010/main" val="303606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AFAA-4C34-1B64-1B6B-778CDFF0A5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108B60-822E-A34E-DFA1-DC4DEC9759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1DE957-F61F-F1E2-3DC9-14068ED93D75}"/>
              </a:ext>
            </a:extLst>
          </p:cNvPr>
          <p:cNvSpPr>
            <a:spLocks noGrp="1"/>
          </p:cNvSpPr>
          <p:nvPr>
            <p:ph type="dt" sz="half" idx="10"/>
          </p:nvPr>
        </p:nvSpPr>
        <p:spPr/>
        <p:txBody>
          <a:bodyPr/>
          <a:lstStyle/>
          <a:p>
            <a:fld id="{9A4937C3-DFB4-4703-8906-8F958FAB13EA}" type="datetimeFigureOut">
              <a:rPr lang="en-IN" smtClean="0"/>
              <a:t>19-02-2024</a:t>
            </a:fld>
            <a:endParaRPr lang="en-IN"/>
          </a:p>
        </p:txBody>
      </p:sp>
      <p:sp>
        <p:nvSpPr>
          <p:cNvPr id="5" name="Footer Placeholder 4">
            <a:extLst>
              <a:ext uri="{FF2B5EF4-FFF2-40B4-BE49-F238E27FC236}">
                <a16:creationId xmlns:a16="http://schemas.microsoft.com/office/drawing/2014/main" id="{CBCED1E9-F5B3-AF25-67D8-1DDC18DCCE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AB056B-5896-A78F-31F1-F326BD0C45D1}"/>
              </a:ext>
            </a:extLst>
          </p:cNvPr>
          <p:cNvSpPr>
            <a:spLocks noGrp="1"/>
          </p:cNvSpPr>
          <p:nvPr>
            <p:ph type="sldNum" sz="quarter" idx="12"/>
          </p:nvPr>
        </p:nvSpPr>
        <p:spPr/>
        <p:txBody>
          <a:bodyPr/>
          <a:lstStyle/>
          <a:p>
            <a:fld id="{1DAC9F7F-E53F-4DBC-B545-84133651BA73}" type="slidenum">
              <a:rPr lang="en-IN" smtClean="0"/>
              <a:t>‹#›</a:t>
            </a:fld>
            <a:endParaRPr lang="en-IN"/>
          </a:p>
        </p:txBody>
      </p:sp>
    </p:spTree>
    <p:extLst>
      <p:ext uri="{BB962C8B-B14F-4D97-AF65-F5344CB8AC3E}">
        <p14:creationId xmlns:p14="http://schemas.microsoft.com/office/powerpoint/2010/main" val="2794407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4E8AED-8407-C431-1F13-2B0FF3E02E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7FA2788-9BFD-590F-3931-B6D1EE93A2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164877-552E-CB35-0A9D-5B3BDA61BFE1}"/>
              </a:ext>
            </a:extLst>
          </p:cNvPr>
          <p:cNvSpPr>
            <a:spLocks noGrp="1"/>
          </p:cNvSpPr>
          <p:nvPr>
            <p:ph type="dt" sz="half" idx="10"/>
          </p:nvPr>
        </p:nvSpPr>
        <p:spPr/>
        <p:txBody>
          <a:bodyPr/>
          <a:lstStyle/>
          <a:p>
            <a:fld id="{9A4937C3-DFB4-4703-8906-8F958FAB13EA}" type="datetimeFigureOut">
              <a:rPr lang="en-IN" smtClean="0"/>
              <a:t>19-02-2024</a:t>
            </a:fld>
            <a:endParaRPr lang="en-IN"/>
          </a:p>
        </p:txBody>
      </p:sp>
      <p:sp>
        <p:nvSpPr>
          <p:cNvPr id="5" name="Footer Placeholder 4">
            <a:extLst>
              <a:ext uri="{FF2B5EF4-FFF2-40B4-BE49-F238E27FC236}">
                <a16:creationId xmlns:a16="http://schemas.microsoft.com/office/drawing/2014/main" id="{376A5A30-A45C-6A27-405F-21252619EE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CE866F-1E3F-7D1E-6F42-0888D8B2A7C6}"/>
              </a:ext>
            </a:extLst>
          </p:cNvPr>
          <p:cNvSpPr>
            <a:spLocks noGrp="1"/>
          </p:cNvSpPr>
          <p:nvPr>
            <p:ph type="sldNum" sz="quarter" idx="12"/>
          </p:nvPr>
        </p:nvSpPr>
        <p:spPr/>
        <p:txBody>
          <a:bodyPr/>
          <a:lstStyle/>
          <a:p>
            <a:fld id="{1DAC9F7F-E53F-4DBC-B545-84133651BA73}" type="slidenum">
              <a:rPr lang="en-IN" smtClean="0"/>
              <a:t>‹#›</a:t>
            </a:fld>
            <a:endParaRPr lang="en-IN"/>
          </a:p>
        </p:txBody>
      </p:sp>
    </p:spTree>
    <p:extLst>
      <p:ext uri="{BB962C8B-B14F-4D97-AF65-F5344CB8AC3E}">
        <p14:creationId xmlns:p14="http://schemas.microsoft.com/office/powerpoint/2010/main" val="275143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6ACE2-367D-2E98-B704-4F694C2637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F13539-CBF2-B0E8-74A0-1F121CBD56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854266-011C-4C3D-2B02-F87634276612}"/>
              </a:ext>
            </a:extLst>
          </p:cNvPr>
          <p:cNvSpPr>
            <a:spLocks noGrp="1"/>
          </p:cNvSpPr>
          <p:nvPr>
            <p:ph type="dt" sz="half" idx="10"/>
          </p:nvPr>
        </p:nvSpPr>
        <p:spPr/>
        <p:txBody>
          <a:bodyPr/>
          <a:lstStyle/>
          <a:p>
            <a:fld id="{9A4937C3-DFB4-4703-8906-8F958FAB13EA}" type="datetimeFigureOut">
              <a:rPr lang="en-IN" smtClean="0"/>
              <a:t>19-02-2024</a:t>
            </a:fld>
            <a:endParaRPr lang="en-IN"/>
          </a:p>
        </p:txBody>
      </p:sp>
      <p:sp>
        <p:nvSpPr>
          <p:cNvPr id="5" name="Footer Placeholder 4">
            <a:extLst>
              <a:ext uri="{FF2B5EF4-FFF2-40B4-BE49-F238E27FC236}">
                <a16:creationId xmlns:a16="http://schemas.microsoft.com/office/drawing/2014/main" id="{F018BD53-95AB-8949-38F8-0216C6F67B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1C20D4-94BE-A19A-4D80-192B52CC4969}"/>
              </a:ext>
            </a:extLst>
          </p:cNvPr>
          <p:cNvSpPr>
            <a:spLocks noGrp="1"/>
          </p:cNvSpPr>
          <p:nvPr>
            <p:ph type="sldNum" sz="quarter" idx="12"/>
          </p:nvPr>
        </p:nvSpPr>
        <p:spPr/>
        <p:txBody>
          <a:bodyPr/>
          <a:lstStyle/>
          <a:p>
            <a:fld id="{1DAC9F7F-E53F-4DBC-B545-84133651BA73}" type="slidenum">
              <a:rPr lang="en-IN" smtClean="0"/>
              <a:t>‹#›</a:t>
            </a:fld>
            <a:endParaRPr lang="en-IN"/>
          </a:p>
        </p:txBody>
      </p:sp>
    </p:spTree>
    <p:extLst>
      <p:ext uri="{BB962C8B-B14F-4D97-AF65-F5344CB8AC3E}">
        <p14:creationId xmlns:p14="http://schemas.microsoft.com/office/powerpoint/2010/main" val="339173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3D9C-4422-C0E2-C240-630D0C0589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D07F7A-F5F2-E611-C035-2A7CE7D9C3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70ADF8-E19C-6D16-44B3-C39220703847}"/>
              </a:ext>
            </a:extLst>
          </p:cNvPr>
          <p:cNvSpPr>
            <a:spLocks noGrp="1"/>
          </p:cNvSpPr>
          <p:nvPr>
            <p:ph type="dt" sz="half" idx="10"/>
          </p:nvPr>
        </p:nvSpPr>
        <p:spPr/>
        <p:txBody>
          <a:bodyPr/>
          <a:lstStyle/>
          <a:p>
            <a:fld id="{9A4937C3-DFB4-4703-8906-8F958FAB13EA}" type="datetimeFigureOut">
              <a:rPr lang="en-IN" smtClean="0"/>
              <a:t>19-02-2024</a:t>
            </a:fld>
            <a:endParaRPr lang="en-IN"/>
          </a:p>
        </p:txBody>
      </p:sp>
      <p:sp>
        <p:nvSpPr>
          <p:cNvPr id="5" name="Footer Placeholder 4">
            <a:extLst>
              <a:ext uri="{FF2B5EF4-FFF2-40B4-BE49-F238E27FC236}">
                <a16:creationId xmlns:a16="http://schemas.microsoft.com/office/drawing/2014/main" id="{5A6D4E78-C83E-C6A6-D650-9E7F687935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CB06B3-0E91-9254-0490-BFC61F360836}"/>
              </a:ext>
            </a:extLst>
          </p:cNvPr>
          <p:cNvSpPr>
            <a:spLocks noGrp="1"/>
          </p:cNvSpPr>
          <p:nvPr>
            <p:ph type="sldNum" sz="quarter" idx="12"/>
          </p:nvPr>
        </p:nvSpPr>
        <p:spPr/>
        <p:txBody>
          <a:bodyPr/>
          <a:lstStyle/>
          <a:p>
            <a:fld id="{1DAC9F7F-E53F-4DBC-B545-84133651BA73}" type="slidenum">
              <a:rPr lang="en-IN" smtClean="0"/>
              <a:t>‹#›</a:t>
            </a:fld>
            <a:endParaRPr lang="en-IN"/>
          </a:p>
        </p:txBody>
      </p:sp>
    </p:spTree>
    <p:extLst>
      <p:ext uri="{BB962C8B-B14F-4D97-AF65-F5344CB8AC3E}">
        <p14:creationId xmlns:p14="http://schemas.microsoft.com/office/powerpoint/2010/main" val="332788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2AF24-5C25-E45B-6FA0-0BCA35E45A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D97C1E-CAD8-1013-1268-D4EB56961F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430783-6098-0CCF-EBB1-0DA8D0185F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E47AF16-6148-C292-E680-7672E8A80E80}"/>
              </a:ext>
            </a:extLst>
          </p:cNvPr>
          <p:cNvSpPr>
            <a:spLocks noGrp="1"/>
          </p:cNvSpPr>
          <p:nvPr>
            <p:ph type="dt" sz="half" idx="10"/>
          </p:nvPr>
        </p:nvSpPr>
        <p:spPr/>
        <p:txBody>
          <a:bodyPr/>
          <a:lstStyle/>
          <a:p>
            <a:fld id="{9A4937C3-DFB4-4703-8906-8F958FAB13EA}" type="datetimeFigureOut">
              <a:rPr lang="en-IN" smtClean="0"/>
              <a:t>19-02-2024</a:t>
            </a:fld>
            <a:endParaRPr lang="en-IN"/>
          </a:p>
        </p:txBody>
      </p:sp>
      <p:sp>
        <p:nvSpPr>
          <p:cNvPr id="6" name="Footer Placeholder 5">
            <a:extLst>
              <a:ext uri="{FF2B5EF4-FFF2-40B4-BE49-F238E27FC236}">
                <a16:creationId xmlns:a16="http://schemas.microsoft.com/office/drawing/2014/main" id="{D5577A23-8EE7-EB61-07A5-85DA9C8A1A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E4202F-AC5B-8CDB-D5E8-F328CA608530}"/>
              </a:ext>
            </a:extLst>
          </p:cNvPr>
          <p:cNvSpPr>
            <a:spLocks noGrp="1"/>
          </p:cNvSpPr>
          <p:nvPr>
            <p:ph type="sldNum" sz="quarter" idx="12"/>
          </p:nvPr>
        </p:nvSpPr>
        <p:spPr/>
        <p:txBody>
          <a:bodyPr/>
          <a:lstStyle/>
          <a:p>
            <a:fld id="{1DAC9F7F-E53F-4DBC-B545-84133651BA73}" type="slidenum">
              <a:rPr lang="en-IN" smtClean="0"/>
              <a:t>‹#›</a:t>
            </a:fld>
            <a:endParaRPr lang="en-IN"/>
          </a:p>
        </p:txBody>
      </p:sp>
    </p:spTree>
    <p:extLst>
      <p:ext uri="{BB962C8B-B14F-4D97-AF65-F5344CB8AC3E}">
        <p14:creationId xmlns:p14="http://schemas.microsoft.com/office/powerpoint/2010/main" val="56071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50EC-7D7D-7775-891E-D2324968AB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66F98C-33C9-2408-6480-0F328E98C6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297EF4-3173-B5E4-0A20-D84787FDC0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B8BADE-5557-244B-0CC1-D64DFE72D0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80F04A-3137-FEBE-CA81-A2F3EEB22E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3A4F8A0-1EF3-B774-6849-F8ABEEFD35C8}"/>
              </a:ext>
            </a:extLst>
          </p:cNvPr>
          <p:cNvSpPr>
            <a:spLocks noGrp="1"/>
          </p:cNvSpPr>
          <p:nvPr>
            <p:ph type="dt" sz="half" idx="10"/>
          </p:nvPr>
        </p:nvSpPr>
        <p:spPr/>
        <p:txBody>
          <a:bodyPr/>
          <a:lstStyle/>
          <a:p>
            <a:fld id="{9A4937C3-DFB4-4703-8906-8F958FAB13EA}" type="datetimeFigureOut">
              <a:rPr lang="en-IN" smtClean="0"/>
              <a:t>19-02-2024</a:t>
            </a:fld>
            <a:endParaRPr lang="en-IN"/>
          </a:p>
        </p:txBody>
      </p:sp>
      <p:sp>
        <p:nvSpPr>
          <p:cNvPr id="8" name="Footer Placeholder 7">
            <a:extLst>
              <a:ext uri="{FF2B5EF4-FFF2-40B4-BE49-F238E27FC236}">
                <a16:creationId xmlns:a16="http://schemas.microsoft.com/office/drawing/2014/main" id="{3CF6401E-F398-874A-8E9A-CC00441A6A9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2B89078-60E2-958D-FF7B-4F51385EBE16}"/>
              </a:ext>
            </a:extLst>
          </p:cNvPr>
          <p:cNvSpPr>
            <a:spLocks noGrp="1"/>
          </p:cNvSpPr>
          <p:nvPr>
            <p:ph type="sldNum" sz="quarter" idx="12"/>
          </p:nvPr>
        </p:nvSpPr>
        <p:spPr/>
        <p:txBody>
          <a:bodyPr/>
          <a:lstStyle/>
          <a:p>
            <a:fld id="{1DAC9F7F-E53F-4DBC-B545-84133651BA73}" type="slidenum">
              <a:rPr lang="en-IN" smtClean="0"/>
              <a:t>‹#›</a:t>
            </a:fld>
            <a:endParaRPr lang="en-IN"/>
          </a:p>
        </p:txBody>
      </p:sp>
    </p:spTree>
    <p:extLst>
      <p:ext uri="{BB962C8B-B14F-4D97-AF65-F5344CB8AC3E}">
        <p14:creationId xmlns:p14="http://schemas.microsoft.com/office/powerpoint/2010/main" val="2406784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02D42-76AA-21B2-7A43-1EE023796E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166093-D253-0081-D812-DD3FC752C391}"/>
              </a:ext>
            </a:extLst>
          </p:cNvPr>
          <p:cNvSpPr>
            <a:spLocks noGrp="1"/>
          </p:cNvSpPr>
          <p:nvPr>
            <p:ph type="dt" sz="half" idx="10"/>
          </p:nvPr>
        </p:nvSpPr>
        <p:spPr/>
        <p:txBody>
          <a:bodyPr/>
          <a:lstStyle/>
          <a:p>
            <a:fld id="{9A4937C3-DFB4-4703-8906-8F958FAB13EA}" type="datetimeFigureOut">
              <a:rPr lang="en-IN" smtClean="0"/>
              <a:t>19-02-2024</a:t>
            </a:fld>
            <a:endParaRPr lang="en-IN"/>
          </a:p>
        </p:txBody>
      </p:sp>
      <p:sp>
        <p:nvSpPr>
          <p:cNvPr id="4" name="Footer Placeholder 3">
            <a:extLst>
              <a:ext uri="{FF2B5EF4-FFF2-40B4-BE49-F238E27FC236}">
                <a16:creationId xmlns:a16="http://schemas.microsoft.com/office/drawing/2014/main" id="{7EADEF5E-C797-7F9B-C897-F2E9EFF17B5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5D0B606-2E9A-DD91-EE8D-3B1F11F65308}"/>
              </a:ext>
            </a:extLst>
          </p:cNvPr>
          <p:cNvSpPr>
            <a:spLocks noGrp="1"/>
          </p:cNvSpPr>
          <p:nvPr>
            <p:ph type="sldNum" sz="quarter" idx="12"/>
          </p:nvPr>
        </p:nvSpPr>
        <p:spPr/>
        <p:txBody>
          <a:bodyPr/>
          <a:lstStyle/>
          <a:p>
            <a:fld id="{1DAC9F7F-E53F-4DBC-B545-84133651BA73}" type="slidenum">
              <a:rPr lang="en-IN" smtClean="0"/>
              <a:t>‹#›</a:t>
            </a:fld>
            <a:endParaRPr lang="en-IN"/>
          </a:p>
        </p:txBody>
      </p:sp>
    </p:spTree>
    <p:extLst>
      <p:ext uri="{BB962C8B-B14F-4D97-AF65-F5344CB8AC3E}">
        <p14:creationId xmlns:p14="http://schemas.microsoft.com/office/powerpoint/2010/main" val="273401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C33D4-6623-C055-6323-64D37E8F203F}"/>
              </a:ext>
            </a:extLst>
          </p:cNvPr>
          <p:cNvSpPr>
            <a:spLocks noGrp="1"/>
          </p:cNvSpPr>
          <p:nvPr>
            <p:ph type="dt" sz="half" idx="10"/>
          </p:nvPr>
        </p:nvSpPr>
        <p:spPr/>
        <p:txBody>
          <a:bodyPr/>
          <a:lstStyle/>
          <a:p>
            <a:fld id="{9A4937C3-DFB4-4703-8906-8F958FAB13EA}" type="datetimeFigureOut">
              <a:rPr lang="en-IN" smtClean="0"/>
              <a:t>19-02-2024</a:t>
            </a:fld>
            <a:endParaRPr lang="en-IN"/>
          </a:p>
        </p:txBody>
      </p:sp>
      <p:sp>
        <p:nvSpPr>
          <p:cNvPr id="3" name="Footer Placeholder 2">
            <a:extLst>
              <a:ext uri="{FF2B5EF4-FFF2-40B4-BE49-F238E27FC236}">
                <a16:creationId xmlns:a16="http://schemas.microsoft.com/office/drawing/2014/main" id="{CC003735-6502-5748-31B3-A93F6AEAADF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142D2C6-E2BF-F377-6448-EA6C818B01F8}"/>
              </a:ext>
            </a:extLst>
          </p:cNvPr>
          <p:cNvSpPr>
            <a:spLocks noGrp="1"/>
          </p:cNvSpPr>
          <p:nvPr>
            <p:ph type="sldNum" sz="quarter" idx="12"/>
          </p:nvPr>
        </p:nvSpPr>
        <p:spPr/>
        <p:txBody>
          <a:bodyPr/>
          <a:lstStyle/>
          <a:p>
            <a:fld id="{1DAC9F7F-E53F-4DBC-B545-84133651BA73}" type="slidenum">
              <a:rPr lang="en-IN" smtClean="0"/>
              <a:t>‹#›</a:t>
            </a:fld>
            <a:endParaRPr lang="en-IN"/>
          </a:p>
        </p:txBody>
      </p:sp>
    </p:spTree>
    <p:extLst>
      <p:ext uri="{BB962C8B-B14F-4D97-AF65-F5344CB8AC3E}">
        <p14:creationId xmlns:p14="http://schemas.microsoft.com/office/powerpoint/2010/main" val="265284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7EB2-6CC0-EF8A-C444-174B95BE8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4F7316-D077-47C0-8A27-B6EA1C79E0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5331DE2-C479-7AED-A4B2-7CBA4E3FD2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8F258D-3470-9421-AA4B-E2C4DC41EF1A}"/>
              </a:ext>
            </a:extLst>
          </p:cNvPr>
          <p:cNvSpPr>
            <a:spLocks noGrp="1"/>
          </p:cNvSpPr>
          <p:nvPr>
            <p:ph type="dt" sz="half" idx="10"/>
          </p:nvPr>
        </p:nvSpPr>
        <p:spPr/>
        <p:txBody>
          <a:bodyPr/>
          <a:lstStyle/>
          <a:p>
            <a:fld id="{9A4937C3-DFB4-4703-8906-8F958FAB13EA}" type="datetimeFigureOut">
              <a:rPr lang="en-IN" smtClean="0"/>
              <a:t>19-02-2024</a:t>
            </a:fld>
            <a:endParaRPr lang="en-IN"/>
          </a:p>
        </p:txBody>
      </p:sp>
      <p:sp>
        <p:nvSpPr>
          <p:cNvPr id="6" name="Footer Placeholder 5">
            <a:extLst>
              <a:ext uri="{FF2B5EF4-FFF2-40B4-BE49-F238E27FC236}">
                <a16:creationId xmlns:a16="http://schemas.microsoft.com/office/drawing/2014/main" id="{FCFC59FB-48AF-33F6-A0D3-47100E005F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6E616E-667C-D359-0716-38EE5CB1F5D2}"/>
              </a:ext>
            </a:extLst>
          </p:cNvPr>
          <p:cNvSpPr>
            <a:spLocks noGrp="1"/>
          </p:cNvSpPr>
          <p:nvPr>
            <p:ph type="sldNum" sz="quarter" idx="12"/>
          </p:nvPr>
        </p:nvSpPr>
        <p:spPr/>
        <p:txBody>
          <a:bodyPr/>
          <a:lstStyle/>
          <a:p>
            <a:fld id="{1DAC9F7F-E53F-4DBC-B545-84133651BA73}" type="slidenum">
              <a:rPr lang="en-IN" smtClean="0"/>
              <a:t>‹#›</a:t>
            </a:fld>
            <a:endParaRPr lang="en-IN"/>
          </a:p>
        </p:txBody>
      </p:sp>
    </p:spTree>
    <p:extLst>
      <p:ext uri="{BB962C8B-B14F-4D97-AF65-F5344CB8AC3E}">
        <p14:creationId xmlns:p14="http://schemas.microsoft.com/office/powerpoint/2010/main" val="1734005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C8D2-5587-C895-7B4D-B388AEF8F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E9D41F-1975-2A49-B1AE-362E140530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2AC5960-E228-A95B-1D58-CB9DE3737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8D0A1-D4CC-98C5-723A-ABF79F8540BD}"/>
              </a:ext>
            </a:extLst>
          </p:cNvPr>
          <p:cNvSpPr>
            <a:spLocks noGrp="1"/>
          </p:cNvSpPr>
          <p:nvPr>
            <p:ph type="dt" sz="half" idx="10"/>
          </p:nvPr>
        </p:nvSpPr>
        <p:spPr/>
        <p:txBody>
          <a:bodyPr/>
          <a:lstStyle/>
          <a:p>
            <a:fld id="{9A4937C3-DFB4-4703-8906-8F958FAB13EA}" type="datetimeFigureOut">
              <a:rPr lang="en-IN" smtClean="0"/>
              <a:t>19-02-2024</a:t>
            </a:fld>
            <a:endParaRPr lang="en-IN"/>
          </a:p>
        </p:txBody>
      </p:sp>
      <p:sp>
        <p:nvSpPr>
          <p:cNvPr id="6" name="Footer Placeholder 5">
            <a:extLst>
              <a:ext uri="{FF2B5EF4-FFF2-40B4-BE49-F238E27FC236}">
                <a16:creationId xmlns:a16="http://schemas.microsoft.com/office/drawing/2014/main" id="{A3C2201B-E92C-585A-9C54-526FD257BD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684D9C-CA62-7F17-E589-8ECBF0C88F98}"/>
              </a:ext>
            </a:extLst>
          </p:cNvPr>
          <p:cNvSpPr>
            <a:spLocks noGrp="1"/>
          </p:cNvSpPr>
          <p:nvPr>
            <p:ph type="sldNum" sz="quarter" idx="12"/>
          </p:nvPr>
        </p:nvSpPr>
        <p:spPr/>
        <p:txBody>
          <a:bodyPr/>
          <a:lstStyle/>
          <a:p>
            <a:fld id="{1DAC9F7F-E53F-4DBC-B545-84133651BA73}" type="slidenum">
              <a:rPr lang="en-IN" smtClean="0"/>
              <a:t>‹#›</a:t>
            </a:fld>
            <a:endParaRPr lang="en-IN"/>
          </a:p>
        </p:txBody>
      </p:sp>
    </p:spTree>
    <p:extLst>
      <p:ext uri="{BB962C8B-B14F-4D97-AF65-F5344CB8AC3E}">
        <p14:creationId xmlns:p14="http://schemas.microsoft.com/office/powerpoint/2010/main" val="2168234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0901BB-ADD8-6A7C-59AE-5BE5CDBBD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67D79D-EE7F-7495-7E6B-0258909401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9C268A-415F-CF23-0AF0-EDE5F34C5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937C3-DFB4-4703-8906-8F958FAB13EA}" type="datetimeFigureOut">
              <a:rPr lang="en-IN" smtClean="0"/>
              <a:t>19-02-2024</a:t>
            </a:fld>
            <a:endParaRPr lang="en-IN"/>
          </a:p>
        </p:txBody>
      </p:sp>
      <p:sp>
        <p:nvSpPr>
          <p:cNvPr id="5" name="Footer Placeholder 4">
            <a:extLst>
              <a:ext uri="{FF2B5EF4-FFF2-40B4-BE49-F238E27FC236}">
                <a16:creationId xmlns:a16="http://schemas.microsoft.com/office/drawing/2014/main" id="{F2CD83B9-5537-83D8-7159-0938A9A7F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E6F4B78-C9D4-9F80-9211-2A2F3BFF9B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AC9F7F-E53F-4DBC-B545-84133651BA73}" type="slidenum">
              <a:rPr lang="en-IN" smtClean="0"/>
              <a:t>‹#›</a:t>
            </a:fld>
            <a:endParaRPr lang="en-IN"/>
          </a:p>
        </p:txBody>
      </p:sp>
    </p:spTree>
    <p:extLst>
      <p:ext uri="{BB962C8B-B14F-4D97-AF65-F5344CB8AC3E}">
        <p14:creationId xmlns:p14="http://schemas.microsoft.com/office/powerpoint/2010/main" val="2285213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www.entrepreneur.com/article/309161"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www.cronj.com/blog/http2/"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www.geeksforgeeks.org/express-js/"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www.tutorialspoint.com/nodejs/nodejs_path_delimiter_property.htm" TargetMode="External"/><Relationship Id="rId2" Type="http://schemas.openxmlformats.org/officeDocument/2006/relationships/hyperlink" Target="https://www.tutorialspoint.com/nodejs/nodejs_path_basename_method.htm"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www.tutorialspoint.com/nodejs/nodejs_path_extname_method.htm" TargetMode="External"/><Relationship Id="rId2" Type="http://schemas.openxmlformats.org/officeDocument/2006/relationships/hyperlink" Target="https://www.tutorialspoint.com/nodejs/nodejs_path_dirname_method.ht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www.tutorialspoint.com/nodejs/nodejs_path_tonamespacepath_method.htm" TargetMode="External"/><Relationship Id="rId2" Type="http://schemas.openxmlformats.org/officeDocument/2006/relationships/hyperlink" Target="https://www.tutorialspoint.com/nodejs/nodejs_path_normalize_method.htm"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turing.com/resources/web-development-process" TargetMode="External"/><Relationship Id="rId2" Type="http://schemas.openxmlformats.org/officeDocument/2006/relationships/hyperlink" Target="https://www.turing.com/kb/best-ways-to-learn-javascript-in-3-months-and-get-a-job"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eveloper.mozilla.org/en-US/docs/Glossary/JSO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E0954E-69F7-8487-81EC-F84609A4B491}"/>
              </a:ext>
            </a:extLst>
          </p:cNvPr>
          <p:cNvPicPr>
            <a:picLocks noChangeAspect="1"/>
          </p:cNvPicPr>
          <p:nvPr/>
        </p:nvPicPr>
        <p:blipFill>
          <a:blip r:embed="rId2"/>
          <a:stretch>
            <a:fillRect/>
          </a:stretch>
        </p:blipFill>
        <p:spPr>
          <a:xfrm>
            <a:off x="3004457" y="1066800"/>
            <a:ext cx="6281057" cy="4365171"/>
          </a:xfrm>
          <a:prstGeom prst="rect">
            <a:avLst/>
          </a:prstGeom>
        </p:spPr>
      </p:pic>
    </p:spTree>
    <p:extLst>
      <p:ext uri="{BB962C8B-B14F-4D97-AF65-F5344CB8AC3E}">
        <p14:creationId xmlns:p14="http://schemas.microsoft.com/office/powerpoint/2010/main" val="815518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D25C664-56F7-5699-E963-7A6BF8DAA20C}"/>
              </a:ext>
            </a:extLst>
          </p:cNvPr>
          <p:cNvPicPr>
            <a:picLocks noGrp="1" noChangeAspect="1"/>
          </p:cNvPicPr>
          <p:nvPr>
            <p:ph idx="1"/>
          </p:nvPr>
        </p:nvPicPr>
        <p:blipFill>
          <a:blip r:embed="rId2"/>
          <a:stretch>
            <a:fillRect/>
          </a:stretch>
        </p:blipFill>
        <p:spPr>
          <a:xfrm>
            <a:off x="2155370" y="783771"/>
            <a:ext cx="7761515" cy="5050972"/>
          </a:xfrm>
          <a:prstGeom prst="rect">
            <a:avLst/>
          </a:prstGeom>
        </p:spPr>
      </p:pic>
    </p:spTree>
    <p:extLst>
      <p:ext uri="{BB962C8B-B14F-4D97-AF65-F5344CB8AC3E}">
        <p14:creationId xmlns:p14="http://schemas.microsoft.com/office/powerpoint/2010/main" val="42458661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0CA8-039F-6B0F-FE88-1D4C205B9865}"/>
              </a:ext>
            </a:extLst>
          </p:cNvPr>
          <p:cNvSpPr>
            <a:spLocks noGrp="1"/>
          </p:cNvSpPr>
          <p:nvPr>
            <p:ph type="title"/>
          </p:nvPr>
        </p:nvSpPr>
        <p:spPr/>
        <p:txBody>
          <a:bodyPr/>
          <a:lstStyle/>
          <a:p>
            <a:r>
              <a:rPr lang="en-IN" b="1" i="0" dirty="0">
                <a:solidFill>
                  <a:srgbClr val="0D0D0D"/>
                </a:solidFill>
                <a:effectLst/>
                <a:latin typeface="Söhne"/>
              </a:rPr>
              <a:t>Resolving URLs</a:t>
            </a:r>
            <a:r>
              <a:rPr lang="en-IN" b="0" i="0" dirty="0">
                <a:solidFill>
                  <a:srgbClr val="0D0D0D"/>
                </a:solidFill>
                <a:effectLst/>
                <a:latin typeface="Söhne"/>
              </a:rPr>
              <a:t>:</a:t>
            </a:r>
            <a:endParaRPr lang="en-IN" dirty="0"/>
          </a:p>
        </p:txBody>
      </p:sp>
      <p:sp>
        <p:nvSpPr>
          <p:cNvPr id="3" name="Content Placeholder 2">
            <a:extLst>
              <a:ext uri="{FF2B5EF4-FFF2-40B4-BE49-F238E27FC236}">
                <a16:creationId xmlns:a16="http://schemas.microsoft.com/office/drawing/2014/main" id="{2BF28A43-9E97-0042-C1C2-DACB0694AB5B}"/>
              </a:ext>
            </a:extLst>
          </p:cNvPr>
          <p:cNvSpPr>
            <a:spLocks noGrp="1"/>
          </p:cNvSpPr>
          <p:nvPr>
            <p:ph idx="1"/>
          </p:nvPr>
        </p:nvSpPr>
        <p:spPr/>
        <p:txBody>
          <a:bodyPr/>
          <a:lstStyle/>
          <a:p>
            <a:pPr marL="0" indent="0">
              <a:buNone/>
            </a:pPr>
            <a:r>
              <a:rPr lang="en-US" dirty="0"/>
              <a:t>const </a:t>
            </a:r>
            <a:r>
              <a:rPr lang="en-US" dirty="0" err="1"/>
              <a:t>resolvedUrl</a:t>
            </a:r>
            <a:r>
              <a:rPr lang="en-US" dirty="0"/>
              <a:t> = </a:t>
            </a:r>
            <a:r>
              <a:rPr lang="en-US" dirty="0" err="1"/>
              <a:t>url.resolve</a:t>
            </a:r>
            <a:r>
              <a:rPr lang="en-US" dirty="0"/>
              <a:t>('https://www.example.com', '/path’);</a:t>
            </a:r>
          </a:p>
          <a:p>
            <a:pPr marL="0" indent="0">
              <a:buNone/>
            </a:pPr>
            <a:endParaRPr lang="en-US" dirty="0"/>
          </a:p>
          <a:p>
            <a:pPr marL="0" indent="0">
              <a:buNone/>
            </a:pPr>
            <a:endParaRPr lang="en-US" dirty="0"/>
          </a:p>
          <a:p>
            <a:pPr marL="0" indent="0">
              <a:buNone/>
            </a:pPr>
            <a:r>
              <a:rPr lang="en-US" dirty="0"/>
              <a:t>console.log(</a:t>
            </a:r>
            <a:r>
              <a:rPr lang="en-US" dirty="0" err="1"/>
              <a:t>resolvedUrl</a:t>
            </a:r>
            <a:r>
              <a:rPr lang="en-US" dirty="0"/>
              <a:t>);</a:t>
            </a:r>
          </a:p>
          <a:p>
            <a:endParaRPr lang="en-IN" dirty="0"/>
          </a:p>
        </p:txBody>
      </p:sp>
    </p:spTree>
    <p:extLst>
      <p:ext uri="{BB962C8B-B14F-4D97-AF65-F5344CB8AC3E}">
        <p14:creationId xmlns:p14="http://schemas.microsoft.com/office/powerpoint/2010/main" val="21384170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F5A8-0452-FD7F-7748-73C3D6C3BF66}"/>
              </a:ext>
            </a:extLst>
          </p:cNvPr>
          <p:cNvSpPr>
            <a:spLocks noGrp="1"/>
          </p:cNvSpPr>
          <p:nvPr>
            <p:ph type="title"/>
          </p:nvPr>
        </p:nvSpPr>
        <p:spPr/>
        <p:txBody>
          <a:bodyPr/>
          <a:lstStyle/>
          <a:p>
            <a:r>
              <a:rPr lang="en-IN" b="1" i="0" dirty="0" err="1">
                <a:solidFill>
                  <a:srgbClr val="273239"/>
                </a:solidFill>
                <a:effectLst/>
                <a:latin typeface="Source Sans 3"/>
              </a:rPr>
              <a:t>url.toString</a:t>
            </a:r>
            <a:r>
              <a:rPr lang="en-IN" b="1" i="0" dirty="0">
                <a:solidFill>
                  <a:srgbClr val="273239"/>
                </a:solidFill>
                <a:effectLst/>
                <a:latin typeface="Source Sans 3"/>
              </a:rPr>
              <a:t>() Method</a:t>
            </a:r>
            <a:br>
              <a:rPr lang="en-IN" b="1" i="0" dirty="0">
                <a:solidFill>
                  <a:srgbClr val="273239"/>
                </a:solidFill>
                <a:effectLst/>
                <a:latin typeface="Source Sans 3"/>
              </a:rPr>
            </a:br>
            <a:endParaRPr lang="en-IN" dirty="0"/>
          </a:p>
        </p:txBody>
      </p:sp>
      <p:sp>
        <p:nvSpPr>
          <p:cNvPr id="3" name="Content Placeholder 2">
            <a:extLst>
              <a:ext uri="{FF2B5EF4-FFF2-40B4-BE49-F238E27FC236}">
                <a16:creationId xmlns:a16="http://schemas.microsoft.com/office/drawing/2014/main" id="{4645FB27-8402-EAC0-243A-D9BDBA238AC5}"/>
              </a:ext>
            </a:extLst>
          </p:cNvPr>
          <p:cNvSpPr>
            <a:spLocks noGrp="1"/>
          </p:cNvSpPr>
          <p:nvPr>
            <p:ph idx="1"/>
          </p:nvPr>
        </p:nvSpPr>
        <p:spPr/>
        <p:txBody>
          <a:bodyPr/>
          <a:lstStyle/>
          <a:p>
            <a:pPr algn="just"/>
            <a:r>
              <a:rPr lang="en-US" b="0" i="0" dirty="0">
                <a:solidFill>
                  <a:srgbClr val="273239"/>
                </a:solidFill>
                <a:effectLst/>
                <a:latin typeface="Nunito" pitchFamily="2" charset="0"/>
              </a:rPr>
              <a:t> the </a:t>
            </a:r>
            <a:r>
              <a:rPr lang="en-US" b="1" i="0" dirty="0" err="1">
                <a:solidFill>
                  <a:srgbClr val="273239"/>
                </a:solidFill>
                <a:effectLst/>
                <a:latin typeface="Nunito" pitchFamily="2" charset="0"/>
              </a:rPr>
              <a:t>url.toString</a:t>
            </a:r>
            <a:r>
              <a:rPr lang="en-US" b="1" i="0" dirty="0">
                <a:solidFill>
                  <a:srgbClr val="273239"/>
                </a:solidFill>
                <a:effectLst/>
                <a:latin typeface="Nunito" pitchFamily="2" charset="0"/>
              </a:rPr>
              <a:t>() method</a:t>
            </a:r>
            <a:r>
              <a:rPr lang="en-US" b="0" i="0" dirty="0">
                <a:solidFill>
                  <a:srgbClr val="273239"/>
                </a:solidFill>
                <a:effectLst/>
                <a:latin typeface="Nunito" pitchFamily="2" charset="0"/>
              </a:rPr>
              <a:t> is used to return the serialized URL. The returned value is equivalent to that of </a:t>
            </a:r>
            <a:r>
              <a:rPr lang="en-US" b="1" i="0" dirty="0" err="1">
                <a:solidFill>
                  <a:srgbClr val="273239"/>
                </a:solidFill>
                <a:effectLst/>
                <a:latin typeface="Nunito" pitchFamily="2" charset="0"/>
              </a:rPr>
              <a:t>url.href</a:t>
            </a:r>
            <a:r>
              <a:rPr lang="en-US" b="0" i="0" dirty="0">
                <a:solidFill>
                  <a:srgbClr val="273239"/>
                </a:solidFill>
                <a:effectLst/>
                <a:latin typeface="Nunito" pitchFamily="2" charset="0"/>
              </a:rPr>
              <a:t> and </a:t>
            </a:r>
            <a:r>
              <a:rPr lang="en-US" b="1" i="0" dirty="0" err="1">
                <a:solidFill>
                  <a:srgbClr val="273239"/>
                </a:solidFill>
                <a:effectLst/>
                <a:latin typeface="Nunito" pitchFamily="2" charset="0"/>
              </a:rPr>
              <a:t>url.toJSON</a:t>
            </a:r>
            <a:r>
              <a:rPr lang="en-US" b="1" i="0" dirty="0">
                <a:solidFill>
                  <a:srgbClr val="273239"/>
                </a:solidFill>
                <a:effectLst/>
                <a:latin typeface="Nunito" pitchFamily="2" charset="0"/>
              </a:rPr>
              <a:t>()</a:t>
            </a:r>
            <a:r>
              <a:rPr lang="en-US" b="0" i="0" dirty="0">
                <a:solidFill>
                  <a:srgbClr val="273239"/>
                </a:solidFill>
                <a:effectLst/>
                <a:latin typeface="Nunito" pitchFamily="2" charset="0"/>
              </a:rPr>
              <a:t>.</a:t>
            </a:r>
          </a:p>
          <a:p>
            <a:pPr algn="just"/>
            <a:endParaRPr lang="en-US" dirty="0">
              <a:solidFill>
                <a:srgbClr val="273239"/>
              </a:solidFill>
              <a:latin typeface="Nunito" pitchFamily="2" charset="0"/>
            </a:endParaRPr>
          </a:p>
          <a:p>
            <a:pPr algn="just"/>
            <a:r>
              <a:rPr lang="en-US" dirty="0">
                <a:solidFill>
                  <a:srgbClr val="273239"/>
                </a:solidFill>
                <a:latin typeface="Nunito" pitchFamily="2" charset="0"/>
              </a:rPr>
              <a:t>Syntax:</a:t>
            </a:r>
          </a:p>
          <a:p>
            <a:pPr marL="0" indent="0" algn="just">
              <a:buNone/>
            </a:pPr>
            <a:r>
              <a:rPr lang="en-US" dirty="0">
                <a:solidFill>
                  <a:srgbClr val="273239"/>
                </a:solidFill>
                <a:latin typeface="Nunito" pitchFamily="2" charset="0"/>
              </a:rPr>
              <a:t>   </a:t>
            </a:r>
            <a:r>
              <a:rPr kumimoji="0" lang="en-US" altLang="en-US" sz="2800" b="0" i="0" u="none" strike="noStrike" cap="none" normalizeH="0" baseline="0" dirty="0" err="1">
                <a:ln>
                  <a:noFill/>
                </a:ln>
                <a:solidFill>
                  <a:srgbClr val="273239"/>
                </a:solidFill>
                <a:effectLst/>
                <a:latin typeface="Consolas" panose="020B0609020204030204" pitchFamily="49" charset="0"/>
              </a:rPr>
              <a:t>url.toString</a:t>
            </a:r>
            <a:r>
              <a:rPr kumimoji="0" lang="en-US" altLang="en-US" sz="2800" b="0" i="0" u="none" strike="noStrike" cap="none" normalizeH="0" baseline="0" dirty="0">
                <a:ln>
                  <a:noFill/>
                </a:ln>
                <a:solidFill>
                  <a:srgbClr val="273239"/>
                </a:solidFill>
                <a:effectLst/>
                <a:latin typeface="Consolas" panose="020B0609020204030204" pitchFamily="49" charset="0"/>
              </a:rPr>
              <a:t>()</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indent="0" algn="just">
              <a:buNone/>
            </a:pPr>
            <a:endParaRPr lang="en-US" dirty="0">
              <a:solidFill>
                <a:srgbClr val="273239"/>
              </a:solidFill>
              <a:latin typeface="Nunito" pitchFamily="2" charset="0"/>
            </a:endParaRPr>
          </a:p>
          <a:p>
            <a:pPr algn="just"/>
            <a:endParaRPr lang="en-IN" dirty="0"/>
          </a:p>
        </p:txBody>
      </p:sp>
    </p:spTree>
    <p:extLst>
      <p:ext uri="{BB962C8B-B14F-4D97-AF65-F5344CB8AC3E}">
        <p14:creationId xmlns:p14="http://schemas.microsoft.com/office/powerpoint/2010/main" val="27205467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88A2-12CB-F4EA-4A0D-9D87DB6B0C66}"/>
              </a:ext>
            </a:extLst>
          </p:cNvPr>
          <p:cNvSpPr>
            <a:spLocks noGrp="1"/>
          </p:cNvSpPr>
          <p:nvPr>
            <p:ph type="title"/>
          </p:nvPr>
        </p:nvSpPr>
        <p:spPr/>
        <p:txBody>
          <a:bodyPr/>
          <a:lstStyle/>
          <a:p>
            <a:r>
              <a:rPr lang="en-IN" b="1" i="0" dirty="0" err="1">
                <a:solidFill>
                  <a:srgbClr val="273239"/>
                </a:solidFill>
                <a:effectLst/>
                <a:latin typeface="Source Sans 3"/>
              </a:rPr>
              <a:t>URL.toJSON</a:t>
            </a:r>
            <a:r>
              <a:rPr lang="en-IN" b="1" i="0" dirty="0">
                <a:solidFill>
                  <a:srgbClr val="273239"/>
                </a:solidFill>
                <a:effectLst/>
                <a:latin typeface="Source Sans 3"/>
              </a:rPr>
              <a:t>() Method</a:t>
            </a:r>
            <a:br>
              <a:rPr lang="en-IN" b="1" i="0" dirty="0">
                <a:solidFill>
                  <a:srgbClr val="273239"/>
                </a:solidFill>
                <a:effectLst/>
                <a:latin typeface="Source Sans 3"/>
              </a:rPr>
            </a:br>
            <a:endParaRPr lang="en-IN" dirty="0"/>
          </a:p>
        </p:txBody>
      </p:sp>
      <p:sp>
        <p:nvSpPr>
          <p:cNvPr id="3" name="Content Placeholder 2">
            <a:extLst>
              <a:ext uri="{FF2B5EF4-FFF2-40B4-BE49-F238E27FC236}">
                <a16:creationId xmlns:a16="http://schemas.microsoft.com/office/drawing/2014/main" id="{CAC8D900-1AF2-016B-1946-4A7BD0AC0971}"/>
              </a:ext>
            </a:extLst>
          </p:cNvPr>
          <p:cNvSpPr>
            <a:spLocks noGrp="1"/>
          </p:cNvSpPr>
          <p:nvPr>
            <p:ph idx="1"/>
          </p:nvPr>
        </p:nvSpPr>
        <p:spPr/>
        <p:txBody>
          <a:bodyPr/>
          <a:lstStyle/>
          <a:p>
            <a:r>
              <a:rPr lang="en-US" b="0" i="0" dirty="0">
                <a:solidFill>
                  <a:srgbClr val="273239"/>
                </a:solidFill>
                <a:effectLst/>
                <a:latin typeface="Nunito" pitchFamily="2" charset="0"/>
              </a:rPr>
              <a:t>The </a:t>
            </a:r>
            <a:r>
              <a:rPr lang="en-US" b="1" i="0" dirty="0" err="1">
                <a:solidFill>
                  <a:srgbClr val="273239"/>
                </a:solidFill>
                <a:effectLst/>
                <a:latin typeface="Nunito" pitchFamily="2" charset="0"/>
              </a:rPr>
              <a:t>url.toJSON</a:t>
            </a:r>
            <a:r>
              <a:rPr lang="en-US" b="1" i="0" dirty="0">
                <a:solidFill>
                  <a:srgbClr val="273239"/>
                </a:solidFill>
                <a:effectLst/>
                <a:latin typeface="Nunito" pitchFamily="2" charset="0"/>
              </a:rPr>
              <a:t>() method</a:t>
            </a:r>
            <a:r>
              <a:rPr lang="en-US" b="0" i="0" dirty="0">
                <a:solidFill>
                  <a:srgbClr val="273239"/>
                </a:solidFill>
                <a:effectLst/>
                <a:latin typeface="Nunito" pitchFamily="2" charset="0"/>
              </a:rPr>
              <a:t> in the node.js URL module is used to return the serialized URL of the URL object</a:t>
            </a:r>
          </a:p>
          <a:p>
            <a:r>
              <a:rPr lang="en-US" dirty="0">
                <a:solidFill>
                  <a:srgbClr val="273239"/>
                </a:solidFill>
                <a:latin typeface="Nunito" pitchFamily="2" charset="0"/>
              </a:rPr>
              <a:t> syntax</a:t>
            </a:r>
          </a:p>
          <a:p>
            <a:pPr marL="0" indent="0">
              <a:buNone/>
            </a:pPr>
            <a:r>
              <a:rPr lang="en-US" b="0" i="0" dirty="0">
                <a:solidFill>
                  <a:srgbClr val="273239"/>
                </a:solidFill>
                <a:effectLst/>
                <a:latin typeface="Nunito" pitchFamily="2" charset="0"/>
              </a:rPr>
              <a:t> </a:t>
            </a:r>
            <a:r>
              <a:rPr lang="en-US" i="0" dirty="0" err="1">
                <a:solidFill>
                  <a:srgbClr val="273239"/>
                </a:solidFill>
                <a:effectLst/>
                <a:latin typeface="Nunito" pitchFamily="2" charset="0"/>
              </a:rPr>
              <a:t>url.toJSON</a:t>
            </a:r>
            <a:r>
              <a:rPr lang="en-US" i="0" dirty="0">
                <a:solidFill>
                  <a:srgbClr val="273239"/>
                </a:solidFill>
                <a:effectLst/>
                <a:latin typeface="Nunito" pitchFamily="2" charset="0"/>
              </a:rPr>
              <a:t>() </a:t>
            </a:r>
            <a:endParaRPr lang="en-IN" dirty="0"/>
          </a:p>
        </p:txBody>
      </p:sp>
    </p:spTree>
    <p:extLst>
      <p:ext uri="{BB962C8B-B14F-4D97-AF65-F5344CB8AC3E}">
        <p14:creationId xmlns:p14="http://schemas.microsoft.com/office/powerpoint/2010/main" val="12090517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ED7A-5C3B-8758-D4A1-B5EEC9EA28A8}"/>
              </a:ext>
            </a:extLst>
          </p:cNvPr>
          <p:cNvSpPr>
            <a:spLocks noGrp="1"/>
          </p:cNvSpPr>
          <p:nvPr>
            <p:ph type="title"/>
          </p:nvPr>
        </p:nvSpPr>
        <p:spPr/>
        <p:txBody>
          <a:bodyPr/>
          <a:lstStyle/>
          <a:p>
            <a:r>
              <a:rPr lang="en-IN" dirty="0"/>
              <a:t>Query string</a:t>
            </a:r>
          </a:p>
        </p:txBody>
      </p:sp>
      <p:sp>
        <p:nvSpPr>
          <p:cNvPr id="3" name="Content Placeholder 2">
            <a:extLst>
              <a:ext uri="{FF2B5EF4-FFF2-40B4-BE49-F238E27FC236}">
                <a16:creationId xmlns:a16="http://schemas.microsoft.com/office/drawing/2014/main" id="{2D3BBED1-22C0-D5C9-E5CA-DE7971AD16F2}"/>
              </a:ext>
            </a:extLst>
          </p:cNvPr>
          <p:cNvSpPr>
            <a:spLocks noGrp="1"/>
          </p:cNvSpPr>
          <p:nvPr>
            <p:ph idx="1"/>
          </p:nvPr>
        </p:nvSpPr>
        <p:spPr/>
        <p:txBody>
          <a:bodyPr/>
          <a:lstStyle/>
          <a:p>
            <a:r>
              <a:rPr lang="en-US" b="0" i="0" dirty="0">
                <a:solidFill>
                  <a:srgbClr val="0D0D0D"/>
                </a:solidFill>
                <a:effectLst/>
                <a:latin typeface="Söhne"/>
              </a:rPr>
              <a:t>in Node.js, a query typically refers to a part of a URL that contains data to be passed to the server</a:t>
            </a:r>
          </a:p>
          <a:p>
            <a:endParaRPr lang="en-US" dirty="0">
              <a:solidFill>
                <a:srgbClr val="0D0D0D"/>
              </a:solidFill>
              <a:latin typeface="Söhne"/>
            </a:endParaRPr>
          </a:p>
          <a:p>
            <a:endParaRPr lang="en-US" dirty="0">
              <a:solidFill>
                <a:srgbClr val="0D0D0D"/>
              </a:solidFill>
              <a:latin typeface="Söhne"/>
            </a:endParaRPr>
          </a:p>
          <a:p>
            <a:endParaRPr lang="en-US" dirty="0">
              <a:solidFill>
                <a:srgbClr val="0D0D0D"/>
              </a:solidFill>
              <a:latin typeface="Söhne"/>
            </a:endParaRPr>
          </a:p>
          <a:p>
            <a:endParaRPr lang="en-US" dirty="0">
              <a:solidFill>
                <a:srgbClr val="0D0D0D"/>
              </a:solidFill>
              <a:latin typeface="Söhne"/>
            </a:endParaRPr>
          </a:p>
          <a:p>
            <a:r>
              <a:rPr lang="en-US" b="0" i="0" dirty="0">
                <a:solidFill>
                  <a:srgbClr val="0D0D0D"/>
                </a:solidFill>
                <a:effectLst/>
                <a:latin typeface="Söhne"/>
              </a:rPr>
              <a:t>When a client sends a GET request to a server, it can include a query string as part of the URL</a:t>
            </a:r>
            <a:endParaRPr lang="en-IN" dirty="0"/>
          </a:p>
        </p:txBody>
      </p:sp>
    </p:spTree>
    <p:extLst>
      <p:ext uri="{BB962C8B-B14F-4D97-AF65-F5344CB8AC3E}">
        <p14:creationId xmlns:p14="http://schemas.microsoft.com/office/powerpoint/2010/main" val="41751528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88A0-AC46-1FE2-7E45-52321EB4C06C}"/>
              </a:ext>
            </a:extLst>
          </p:cNvPr>
          <p:cNvSpPr>
            <a:spLocks noGrp="1"/>
          </p:cNvSpPr>
          <p:nvPr>
            <p:ph type="title"/>
          </p:nvPr>
        </p:nvSpPr>
        <p:spPr/>
        <p:txBody>
          <a:bodyPr/>
          <a:lstStyle/>
          <a:p>
            <a:r>
              <a:rPr lang="en-IN" dirty="0"/>
              <a:t>Query string </a:t>
            </a:r>
            <a:r>
              <a:rPr lang="en-IN" dirty="0" err="1"/>
              <a:t>contd</a:t>
            </a:r>
            <a:r>
              <a:rPr lang="en-IN" dirty="0"/>
              <a:t>…..</a:t>
            </a:r>
          </a:p>
        </p:txBody>
      </p:sp>
      <p:sp>
        <p:nvSpPr>
          <p:cNvPr id="3" name="Content Placeholder 2">
            <a:extLst>
              <a:ext uri="{FF2B5EF4-FFF2-40B4-BE49-F238E27FC236}">
                <a16:creationId xmlns:a16="http://schemas.microsoft.com/office/drawing/2014/main" id="{479677CD-B6BC-7881-47D7-CFA98778025D}"/>
              </a:ext>
            </a:extLst>
          </p:cNvPr>
          <p:cNvSpPr>
            <a:spLocks noGrp="1"/>
          </p:cNvSpPr>
          <p:nvPr>
            <p:ph idx="1"/>
          </p:nvPr>
        </p:nvSpPr>
        <p:spPr/>
        <p:txBody>
          <a:bodyPr>
            <a:normAutofit/>
          </a:bodyPr>
          <a:lstStyle/>
          <a:p>
            <a:r>
              <a:rPr lang="en-US" b="0" i="0" dirty="0">
                <a:solidFill>
                  <a:srgbClr val="2E3131"/>
                </a:solidFill>
                <a:effectLst/>
                <a:latin typeface="Roboto" panose="02000000000000000000" pitchFamily="2" charset="0"/>
              </a:rPr>
              <a:t>A query string is a set of characters tacked onto the end of a URL. </a:t>
            </a:r>
          </a:p>
          <a:p>
            <a:pPr marL="0" indent="0">
              <a:buNone/>
            </a:pPr>
            <a:endParaRPr lang="en-US" dirty="0">
              <a:solidFill>
                <a:srgbClr val="2E3131"/>
              </a:solidFill>
              <a:latin typeface="Roboto" panose="02000000000000000000" pitchFamily="2" charset="0"/>
            </a:endParaRPr>
          </a:p>
          <a:p>
            <a:endParaRPr lang="en-US" dirty="0">
              <a:solidFill>
                <a:srgbClr val="2E3131"/>
              </a:solidFill>
              <a:latin typeface="Roboto" panose="02000000000000000000" pitchFamily="2" charset="0"/>
            </a:endParaRPr>
          </a:p>
          <a:p>
            <a:r>
              <a:rPr lang="en-US" b="0" i="0" dirty="0">
                <a:solidFill>
                  <a:srgbClr val="2E3131"/>
                </a:solidFill>
                <a:effectLst/>
                <a:latin typeface="Roboto" panose="02000000000000000000" pitchFamily="2" charset="0"/>
              </a:rPr>
              <a:t>the query string begins after the question mark (?) and can include one or more parameters. Each parameter is represented by a unique key-value pair or a set of two linked data items. An equals sign (=) separates each key and value. An ampersand (&amp;) separates multiple parameters. </a:t>
            </a:r>
            <a:endParaRPr lang="en-IN" dirty="0"/>
          </a:p>
        </p:txBody>
      </p:sp>
    </p:spTree>
    <p:extLst>
      <p:ext uri="{BB962C8B-B14F-4D97-AF65-F5344CB8AC3E}">
        <p14:creationId xmlns:p14="http://schemas.microsoft.com/office/powerpoint/2010/main" val="17313574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A79565-5622-2279-DE60-3DF1F67D870C}"/>
              </a:ext>
            </a:extLst>
          </p:cNvPr>
          <p:cNvSpPr>
            <a:spLocks noGrp="1"/>
          </p:cNvSpPr>
          <p:nvPr>
            <p:ph idx="1"/>
          </p:nvPr>
        </p:nvSpPr>
        <p:spPr>
          <a:xfrm>
            <a:off x="500743" y="1825625"/>
            <a:ext cx="11179627" cy="4351338"/>
          </a:xfrm>
        </p:spPr>
        <p:txBody>
          <a:bodyPr/>
          <a:lstStyle/>
          <a:p>
            <a:pPr algn="l"/>
            <a:r>
              <a:rPr lang="en-US" b="0" i="0" dirty="0">
                <a:solidFill>
                  <a:srgbClr val="2E3131"/>
                </a:solidFill>
                <a:effectLst/>
                <a:latin typeface="Roboto" panose="02000000000000000000" pitchFamily="2" charset="0"/>
              </a:rPr>
              <a:t>Here’s an example of a URL with a query string including three parameters.</a:t>
            </a:r>
          </a:p>
          <a:p>
            <a:pPr algn="l"/>
            <a:endParaRPr lang="en-US" dirty="0">
              <a:solidFill>
                <a:srgbClr val="2E3131"/>
              </a:solidFill>
              <a:latin typeface="Roboto" panose="02000000000000000000" pitchFamily="2" charset="0"/>
            </a:endParaRPr>
          </a:p>
          <a:p>
            <a:pPr algn="l"/>
            <a:endParaRPr lang="en-US" b="0" i="0" dirty="0">
              <a:solidFill>
                <a:srgbClr val="2E3131"/>
              </a:solidFill>
              <a:effectLst/>
              <a:latin typeface="Roboto" panose="02000000000000000000" pitchFamily="2" charset="0"/>
            </a:endParaRPr>
          </a:p>
          <a:p>
            <a:pPr marL="0" indent="0">
              <a:buNone/>
            </a:pPr>
            <a:r>
              <a:rPr lang="en-US" dirty="0"/>
              <a:t>https://www.tech.com/search?query=database+tools&amp;star_rating=4&amp;order=alphabetica</a:t>
            </a:r>
            <a:endParaRPr lang="en-IN" dirty="0"/>
          </a:p>
        </p:txBody>
      </p:sp>
    </p:spTree>
    <p:extLst>
      <p:ext uri="{BB962C8B-B14F-4D97-AF65-F5344CB8AC3E}">
        <p14:creationId xmlns:p14="http://schemas.microsoft.com/office/powerpoint/2010/main" val="17521529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705F-E7C7-352B-2876-4EBF1F8229A7}"/>
              </a:ext>
            </a:extLst>
          </p:cNvPr>
          <p:cNvSpPr>
            <a:spLocks noGrp="1"/>
          </p:cNvSpPr>
          <p:nvPr>
            <p:ph type="title"/>
          </p:nvPr>
        </p:nvSpPr>
        <p:spPr/>
        <p:txBody>
          <a:bodyPr/>
          <a:lstStyle/>
          <a:p>
            <a:r>
              <a:rPr lang="en-US" b="1" i="0" dirty="0">
                <a:effectLst/>
                <a:latin typeface="var(--poppins-font)"/>
              </a:rPr>
              <a:t>Why Are Query Strings Important</a:t>
            </a:r>
            <a:br>
              <a:rPr lang="en-US" b="1" i="0" dirty="0">
                <a:effectLst/>
                <a:latin typeface="var(--poppins-font)"/>
              </a:rPr>
            </a:br>
            <a:endParaRPr lang="en-IN" dirty="0"/>
          </a:p>
        </p:txBody>
      </p:sp>
      <p:sp>
        <p:nvSpPr>
          <p:cNvPr id="3" name="Content Placeholder 2">
            <a:extLst>
              <a:ext uri="{FF2B5EF4-FFF2-40B4-BE49-F238E27FC236}">
                <a16:creationId xmlns:a16="http://schemas.microsoft.com/office/drawing/2014/main" id="{F650EB46-CCDC-BC75-DEEF-8474E8C352CE}"/>
              </a:ext>
            </a:extLst>
          </p:cNvPr>
          <p:cNvSpPr>
            <a:spLocks noGrp="1"/>
          </p:cNvSpPr>
          <p:nvPr>
            <p:ph idx="1"/>
          </p:nvPr>
        </p:nvSpPr>
        <p:spPr>
          <a:xfrm>
            <a:off x="838200" y="1426028"/>
            <a:ext cx="10961914" cy="5214257"/>
          </a:xfrm>
        </p:spPr>
        <p:txBody>
          <a:bodyPr/>
          <a:lstStyle/>
          <a:p>
            <a:pPr algn="l"/>
            <a:r>
              <a:rPr lang="en-US" b="0" i="0" dirty="0">
                <a:solidFill>
                  <a:srgbClr val="2E3131"/>
                </a:solidFill>
                <a:effectLst/>
                <a:latin typeface="Roboto" panose="02000000000000000000" pitchFamily="2" charset="0"/>
              </a:rPr>
              <a:t>They pass information to the web server, telling it what content to deliver or action to take. </a:t>
            </a:r>
          </a:p>
          <a:p>
            <a:pPr algn="l"/>
            <a:endParaRPr lang="en-US" b="0" i="0" dirty="0">
              <a:solidFill>
                <a:srgbClr val="2E3131"/>
              </a:solidFill>
              <a:effectLst/>
              <a:latin typeface="Roboto" panose="02000000000000000000" pitchFamily="2" charset="0"/>
            </a:endParaRPr>
          </a:p>
          <a:p>
            <a:pPr algn="l"/>
            <a:endParaRPr lang="en-US" b="0" i="0" dirty="0">
              <a:solidFill>
                <a:srgbClr val="2E3131"/>
              </a:solidFill>
              <a:effectLst/>
              <a:latin typeface="Roboto" panose="02000000000000000000" pitchFamily="2" charset="0"/>
            </a:endParaRPr>
          </a:p>
          <a:p>
            <a:pPr algn="l"/>
            <a:r>
              <a:rPr lang="en-US" b="0" i="0" dirty="0">
                <a:solidFill>
                  <a:srgbClr val="2E3131"/>
                </a:solidFill>
                <a:effectLst/>
                <a:latin typeface="Roboto" panose="02000000000000000000" pitchFamily="2" charset="0"/>
              </a:rPr>
              <a:t>They also pass information to other applications, </a:t>
            </a:r>
            <a:r>
              <a:rPr lang="en-US" b="0" i="0" strike="noStrike" dirty="0">
                <a:effectLst/>
                <a:latin typeface="Roboto" panose="02000000000000000000" pitchFamily="2" charset="0"/>
                <a:hlinkClick r:id="rId2">
                  <a:extLst>
                    <a:ext uri="{A12FA001-AC4F-418D-AE19-62706E023703}">
                      <ahyp:hlinkClr xmlns:ahyp="http://schemas.microsoft.com/office/drawing/2018/hyperlinkcolor" val="tx"/>
                    </a:ext>
                  </a:extLst>
                </a:hlinkClick>
              </a:rPr>
              <a:t>improving the user experience (UX)</a:t>
            </a:r>
            <a:r>
              <a:rPr lang="en-US" b="0" i="0" dirty="0">
                <a:solidFill>
                  <a:srgbClr val="2E3131"/>
                </a:solidFill>
                <a:effectLst/>
                <a:latin typeface="Roboto" panose="02000000000000000000" pitchFamily="2" charset="0"/>
              </a:rPr>
              <a:t> and satisfying other business objectives.</a:t>
            </a:r>
          </a:p>
          <a:p>
            <a:pPr marL="0" indent="0" algn="l">
              <a:buNone/>
            </a:pPr>
            <a:endParaRPr lang="en-US" b="0" i="0" dirty="0">
              <a:solidFill>
                <a:srgbClr val="2E3131"/>
              </a:solidFill>
              <a:effectLst/>
              <a:latin typeface="Roboto" panose="02000000000000000000" pitchFamily="2" charset="0"/>
            </a:endParaRPr>
          </a:p>
          <a:p>
            <a:pPr marL="0" indent="0" algn="l">
              <a:buNone/>
            </a:pPr>
            <a:endParaRPr lang="en-US" b="0" i="0" dirty="0">
              <a:solidFill>
                <a:srgbClr val="2E3131"/>
              </a:solidFill>
              <a:effectLst/>
              <a:latin typeface="Roboto" panose="02000000000000000000" pitchFamily="2" charset="0"/>
            </a:endParaRPr>
          </a:p>
          <a:p>
            <a:pPr algn="l"/>
            <a:r>
              <a:rPr lang="en-US" b="0" i="0" dirty="0">
                <a:solidFill>
                  <a:srgbClr val="2E3131"/>
                </a:solidFill>
                <a:effectLst/>
                <a:latin typeface="Roboto" panose="02000000000000000000" pitchFamily="2" charset="0"/>
              </a:rPr>
              <a:t>They are important from a marketing perspective, too — tracking website traffic, monitoring the search terms on your website, personalizing marketing campaigns, and more. </a:t>
            </a:r>
          </a:p>
          <a:p>
            <a:endParaRPr lang="en-IN" dirty="0"/>
          </a:p>
        </p:txBody>
      </p:sp>
    </p:spTree>
    <p:extLst>
      <p:ext uri="{BB962C8B-B14F-4D97-AF65-F5344CB8AC3E}">
        <p14:creationId xmlns:p14="http://schemas.microsoft.com/office/powerpoint/2010/main" val="37009361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8F51-B881-7858-3BD1-CABA3C5F5B9E}"/>
              </a:ext>
            </a:extLst>
          </p:cNvPr>
          <p:cNvSpPr>
            <a:spLocks noGrp="1"/>
          </p:cNvSpPr>
          <p:nvPr>
            <p:ph type="title"/>
          </p:nvPr>
        </p:nvSpPr>
        <p:spPr/>
        <p:txBody>
          <a:bodyPr>
            <a:normAutofit fontScale="90000"/>
          </a:bodyPr>
          <a:lstStyle/>
          <a:p>
            <a:r>
              <a:rPr lang="en-US" b="1" i="0" dirty="0">
                <a:effectLst/>
                <a:latin typeface="var(--poppins-font)"/>
              </a:rPr>
              <a:t>Difference Between Query and Path Parameters</a:t>
            </a:r>
            <a:br>
              <a:rPr lang="en-US" b="1" i="0" dirty="0">
                <a:effectLst/>
                <a:latin typeface="var(--poppins-font)"/>
              </a:rPr>
            </a:br>
            <a:endParaRPr lang="en-IN" dirty="0"/>
          </a:p>
        </p:txBody>
      </p:sp>
      <p:graphicFrame>
        <p:nvGraphicFramePr>
          <p:cNvPr id="4" name="Content Placeholder 3">
            <a:extLst>
              <a:ext uri="{FF2B5EF4-FFF2-40B4-BE49-F238E27FC236}">
                <a16:creationId xmlns:a16="http://schemas.microsoft.com/office/drawing/2014/main" id="{9A164945-53D9-ECD7-184B-DF0E33D62EEF}"/>
              </a:ext>
            </a:extLst>
          </p:cNvPr>
          <p:cNvGraphicFramePr>
            <a:graphicFrameLocks noGrp="1"/>
          </p:cNvGraphicFramePr>
          <p:nvPr>
            <p:ph idx="1"/>
            <p:extLst>
              <p:ext uri="{D42A27DB-BD31-4B8C-83A1-F6EECF244321}">
                <p14:modId xmlns:p14="http://schemas.microsoft.com/office/powerpoint/2010/main" val="34400923"/>
              </p:ext>
            </p:extLst>
          </p:nvPr>
        </p:nvGraphicFramePr>
        <p:xfrm>
          <a:off x="702128" y="1600201"/>
          <a:ext cx="10787744" cy="4136573"/>
        </p:xfrm>
        <a:graphic>
          <a:graphicData uri="http://schemas.openxmlformats.org/drawingml/2006/table">
            <a:tbl>
              <a:tblPr firstRow="1" bandRow="1">
                <a:tableStyleId>{5C22544A-7EE6-4342-B048-85BDC9FD1C3A}</a:tableStyleId>
              </a:tblPr>
              <a:tblGrid>
                <a:gridCol w="5393872">
                  <a:extLst>
                    <a:ext uri="{9D8B030D-6E8A-4147-A177-3AD203B41FA5}">
                      <a16:colId xmlns:a16="http://schemas.microsoft.com/office/drawing/2014/main" val="3657066395"/>
                    </a:ext>
                  </a:extLst>
                </a:gridCol>
                <a:gridCol w="5393872">
                  <a:extLst>
                    <a:ext uri="{9D8B030D-6E8A-4147-A177-3AD203B41FA5}">
                      <a16:colId xmlns:a16="http://schemas.microsoft.com/office/drawing/2014/main" val="1707726899"/>
                    </a:ext>
                  </a:extLst>
                </a:gridCol>
              </a:tblGrid>
              <a:tr h="795494">
                <a:tc>
                  <a:txBody>
                    <a:bodyPr/>
                    <a:lstStyle/>
                    <a:p>
                      <a:pPr algn="ctr"/>
                      <a:r>
                        <a:rPr lang="en-IN" sz="2400" dirty="0"/>
                        <a:t>URL</a:t>
                      </a:r>
                    </a:p>
                  </a:txBody>
                  <a:tcPr/>
                </a:tc>
                <a:tc>
                  <a:txBody>
                    <a:bodyPr/>
                    <a:lstStyle/>
                    <a:p>
                      <a:pPr marL="0" algn="ctr" defTabSz="914400" rtl="0" eaLnBrk="1" latinLnBrk="0" hangingPunct="1"/>
                      <a:r>
                        <a:rPr lang="en-IN" sz="2400" b="1" kern="1200" dirty="0">
                          <a:solidFill>
                            <a:schemeClr val="lt1"/>
                          </a:solidFill>
                          <a:latin typeface="+mn-lt"/>
                          <a:ea typeface="+mn-ea"/>
                          <a:cs typeface="+mn-cs"/>
                        </a:rPr>
                        <a:t>Query string</a:t>
                      </a:r>
                    </a:p>
                  </a:txBody>
                  <a:tcPr/>
                </a:tc>
                <a:extLst>
                  <a:ext uri="{0D108BD9-81ED-4DB2-BD59-A6C34878D82A}">
                    <a16:rowId xmlns:a16="http://schemas.microsoft.com/office/drawing/2014/main" val="1598331934"/>
                  </a:ext>
                </a:extLst>
              </a:tr>
              <a:tr h="1113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Positioned to the left of the question mark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Positioned to the right of the question mark (?)</a:t>
                      </a:r>
                    </a:p>
                    <a:p>
                      <a:endParaRPr lang="en-IN" dirty="0"/>
                    </a:p>
                  </a:txBody>
                  <a:tcPr/>
                </a:tc>
                <a:extLst>
                  <a:ext uri="{0D108BD9-81ED-4DB2-BD59-A6C34878D82A}">
                    <a16:rowId xmlns:a16="http://schemas.microsoft.com/office/drawing/2014/main" val="3070568195"/>
                  </a:ext>
                </a:extLst>
              </a:tr>
              <a:tr h="1113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Can’t be omitted as it would change the URL path</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Can be omitted since they aren’t part of the URL</a:t>
                      </a:r>
                    </a:p>
                    <a:p>
                      <a:endParaRPr lang="en-IN" dirty="0"/>
                    </a:p>
                  </a:txBody>
                  <a:tcPr/>
                </a:tc>
                <a:extLst>
                  <a:ext uri="{0D108BD9-81ED-4DB2-BD59-A6C34878D82A}">
                    <a16:rowId xmlns:a16="http://schemas.microsoft.com/office/drawing/2014/main" val="795077158"/>
                  </a:ext>
                </a:extLst>
              </a:tr>
              <a:tr h="1113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Used to identify a specific resource or page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Used to sort and filter resources</a:t>
                      </a:r>
                    </a:p>
                    <a:p>
                      <a:endParaRPr lang="en-IN" dirty="0"/>
                    </a:p>
                  </a:txBody>
                  <a:tcPr/>
                </a:tc>
                <a:extLst>
                  <a:ext uri="{0D108BD9-81ED-4DB2-BD59-A6C34878D82A}">
                    <a16:rowId xmlns:a16="http://schemas.microsoft.com/office/drawing/2014/main" val="1744673316"/>
                  </a:ext>
                </a:extLst>
              </a:tr>
            </a:tbl>
          </a:graphicData>
        </a:graphic>
      </p:graphicFrame>
    </p:spTree>
    <p:extLst>
      <p:ext uri="{BB962C8B-B14F-4D97-AF65-F5344CB8AC3E}">
        <p14:creationId xmlns:p14="http://schemas.microsoft.com/office/powerpoint/2010/main" val="38530217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Beginner's Guide to URL Parameters">
            <a:extLst>
              <a:ext uri="{FF2B5EF4-FFF2-40B4-BE49-F238E27FC236}">
                <a16:creationId xmlns:a16="http://schemas.microsoft.com/office/drawing/2014/main" id="{28D13EB4-3CF7-12EE-B8DC-F951F397E3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4457" y="1937657"/>
            <a:ext cx="7217229" cy="27589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BC452C-31EE-6FF1-516D-BFA2529B104B}"/>
              </a:ext>
            </a:extLst>
          </p:cNvPr>
          <p:cNvPicPr>
            <a:picLocks noChangeAspect="1"/>
          </p:cNvPicPr>
          <p:nvPr/>
        </p:nvPicPr>
        <p:blipFill>
          <a:blip r:embed="rId3"/>
          <a:stretch>
            <a:fillRect/>
          </a:stretch>
        </p:blipFill>
        <p:spPr>
          <a:xfrm>
            <a:off x="381000" y="1524000"/>
            <a:ext cx="11430000" cy="3810000"/>
          </a:xfrm>
          <a:prstGeom prst="rect">
            <a:avLst/>
          </a:prstGeom>
        </p:spPr>
      </p:pic>
    </p:spTree>
    <p:extLst>
      <p:ext uri="{BB962C8B-B14F-4D97-AF65-F5344CB8AC3E}">
        <p14:creationId xmlns:p14="http://schemas.microsoft.com/office/powerpoint/2010/main" val="19121286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7C835C5-5822-104E-F7E9-996DC5F076A2}"/>
              </a:ext>
            </a:extLst>
          </p:cNvPr>
          <p:cNvPicPr>
            <a:picLocks noGrp="1" noChangeAspect="1"/>
          </p:cNvPicPr>
          <p:nvPr>
            <p:ph idx="1"/>
          </p:nvPr>
        </p:nvPicPr>
        <p:blipFill>
          <a:blip r:embed="rId2"/>
          <a:stretch>
            <a:fillRect/>
          </a:stretch>
        </p:blipFill>
        <p:spPr>
          <a:xfrm>
            <a:off x="2645229" y="968829"/>
            <a:ext cx="7598228" cy="5208134"/>
          </a:xfrm>
          <a:prstGeom prst="rect">
            <a:avLst/>
          </a:prstGeom>
        </p:spPr>
      </p:pic>
    </p:spTree>
    <p:extLst>
      <p:ext uri="{BB962C8B-B14F-4D97-AF65-F5344CB8AC3E}">
        <p14:creationId xmlns:p14="http://schemas.microsoft.com/office/powerpoint/2010/main" val="2202363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44A5908-BA6F-F26A-6FBD-9100B5707668}"/>
              </a:ext>
            </a:extLst>
          </p:cNvPr>
          <p:cNvPicPr>
            <a:picLocks noGrp="1" noChangeAspect="1"/>
          </p:cNvPicPr>
          <p:nvPr>
            <p:ph idx="1"/>
          </p:nvPr>
        </p:nvPicPr>
        <p:blipFill>
          <a:blip r:embed="rId2"/>
          <a:stretch>
            <a:fillRect/>
          </a:stretch>
        </p:blipFill>
        <p:spPr>
          <a:xfrm>
            <a:off x="2043086" y="976539"/>
            <a:ext cx="8537827" cy="5304517"/>
          </a:xfrm>
          <a:prstGeom prst="rect">
            <a:avLst/>
          </a:prstGeom>
        </p:spPr>
      </p:pic>
    </p:spTree>
    <p:extLst>
      <p:ext uri="{BB962C8B-B14F-4D97-AF65-F5344CB8AC3E}">
        <p14:creationId xmlns:p14="http://schemas.microsoft.com/office/powerpoint/2010/main" val="9958905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7993-5D47-5436-8B12-682FEB4BDDEF}"/>
              </a:ext>
            </a:extLst>
          </p:cNvPr>
          <p:cNvSpPr>
            <a:spLocks noGrp="1"/>
          </p:cNvSpPr>
          <p:nvPr>
            <p:ph type="title"/>
          </p:nvPr>
        </p:nvSpPr>
        <p:spPr/>
        <p:txBody>
          <a:bodyPr/>
          <a:lstStyle/>
          <a:p>
            <a:r>
              <a:rPr lang="en-IN" dirty="0"/>
              <a:t>Query string modules</a:t>
            </a:r>
          </a:p>
        </p:txBody>
      </p:sp>
      <p:sp>
        <p:nvSpPr>
          <p:cNvPr id="3" name="Content Placeholder 2">
            <a:extLst>
              <a:ext uri="{FF2B5EF4-FFF2-40B4-BE49-F238E27FC236}">
                <a16:creationId xmlns:a16="http://schemas.microsoft.com/office/drawing/2014/main" id="{B37DF4CF-1079-8F96-DEF6-B32B49603C97}"/>
              </a:ext>
            </a:extLst>
          </p:cNvPr>
          <p:cNvSpPr>
            <a:spLocks noGrp="1"/>
          </p:cNvSpPr>
          <p:nvPr>
            <p:ph idx="1"/>
          </p:nvPr>
        </p:nvSpPr>
        <p:spPr/>
        <p:txBody>
          <a:bodyPr/>
          <a:lstStyle/>
          <a:p>
            <a:pPr algn="just"/>
            <a:r>
              <a:rPr lang="en-US" b="0" i="0" dirty="0">
                <a:solidFill>
                  <a:srgbClr val="273239"/>
                </a:solidFill>
                <a:effectLst/>
                <a:latin typeface="Nunito" pitchFamily="2" charset="0"/>
              </a:rPr>
              <a:t>The</a:t>
            </a:r>
            <a:r>
              <a:rPr lang="en-US" b="1" i="0" dirty="0">
                <a:solidFill>
                  <a:srgbClr val="273239"/>
                </a:solidFill>
                <a:effectLst/>
                <a:latin typeface="Nunito" pitchFamily="2" charset="0"/>
              </a:rPr>
              <a:t> Query String</a:t>
            </a:r>
            <a:r>
              <a:rPr lang="en-US" b="0" i="0" dirty="0">
                <a:solidFill>
                  <a:srgbClr val="273239"/>
                </a:solidFill>
                <a:effectLst/>
                <a:latin typeface="Nunito" pitchFamily="2" charset="0"/>
              </a:rPr>
              <a:t> module is used to provide utilities for parsing and formatting URL query strings. It can be used to convert query strings into JSON objects and vice-versa.</a:t>
            </a:r>
          </a:p>
          <a:p>
            <a:pPr algn="just"/>
            <a:endParaRPr lang="en-US"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73239"/>
                </a:solidFill>
                <a:effectLst/>
                <a:latin typeface="Nunito" pitchFamily="2" charset="0"/>
              </a:rPr>
              <a:t>Requiring Module:</a:t>
            </a:r>
            <a:r>
              <a:rPr kumimoji="0" lang="en-US" altLang="en-US" sz="2800" b="0" i="0" u="none" strike="noStrike" cap="none" normalizeH="0" baseline="0" dirty="0">
                <a:ln>
                  <a:noFill/>
                </a:ln>
                <a:solidFill>
                  <a:srgbClr val="273239"/>
                </a:solidFill>
                <a:effectLst/>
                <a:latin typeface="Nunito" pitchFamily="2" charset="0"/>
              </a:rPr>
              <a:t> You can include the module using the following code:</a:t>
            </a:r>
            <a:br>
              <a:rPr kumimoji="0" lang="en-US" altLang="en-US" sz="2800" b="0" i="0" u="none" strike="noStrike" cap="none" normalizeH="0" baseline="0" dirty="0">
                <a:ln>
                  <a:noFill/>
                </a:ln>
                <a:solidFill>
                  <a:srgbClr val="273239"/>
                </a:solidFill>
                <a:effectLst/>
                <a:latin typeface="Nunito" pitchFamily="2" charset="0"/>
              </a:rPr>
            </a:br>
            <a:r>
              <a:rPr kumimoji="0" lang="en-US" altLang="en-US" sz="2800" b="0" i="0" u="none" strike="noStrike" cap="none" normalizeH="0" baseline="0" dirty="0">
                <a:ln>
                  <a:noFill/>
                </a:ln>
                <a:solidFill>
                  <a:srgbClr val="273239"/>
                </a:solidFill>
                <a:effectLst/>
                <a:latin typeface="Nunito" pitchFamily="2" charset="0"/>
              </a:rPr>
              <a:t> </a:t>
            </a:r>
            <a:endParaRPr kumimoji="0" lang="en-US" altLang="en-US" sz="2800" b="0" i="0" u="none" strike="noStrike" cap="none" normalizeH="0" baseline="0" dirty="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73239"/>
                </a:solidFill>
                <a:effectLst/>
                <a:latin typeface="Consolas" panose="020B0609020204030204" pitchFamily="49" charset="0"/>
              </a:rPr>
              <a:t>const </a:t>
            </a:r>
            <a:r>
              <a:rPr kumimoji="0" lang="en-US" altLang="en-US" sz="2800" b="0" i="0" u="none" strike="noStrike" cap="none" normalizeH="0" baseline="0" dirty="0" err="1">
                <a:ln>
                  <a:noFill/>
                </a:ln>
                <a:solidFill>
                  <a:srgbClr val="273239"/>
                </a:solidFill>
                <a:effectLst/>
                <a:latin typeface="Consolas" panose="020B0609020204030204" pitchFamily="49" charset="0"/>
              </a:rPr>
              <a:t>querystring</a:t>
            </a:r>
            <a:r>
              <a:rPr kumimoji="0" lang="en-US" altLang="en-US" sz="2800" b="0" i="0" u="none" strike="noStrike" cap="none" normalizeH="0" baseline="0" dirty="0">
                <a:ln>
                  <a:noFill/>
                </a:ln>
                <a:solidFill>
                  <a:srgbClr val="273239"/>
                </a:solidFill>
                <a:effectLst/>
                <a:latin typeface="Consolas" panose="020B0609020204030204" pitchFamily="49" charset="0"/>
              </a:rPr>
              <a:t> = require('</a:t>
            </a:r>
            <a:r>
              <a:rPr kumimoji="0" lang="en-US" altLang="en-US" sz="2800" b="0" i="0" u="none" strike="noStrike" cap="none" normalizeH="0" baseline="0" dirty="0" err="1">
                <a:ln>
                  <a:noFill/>
                </a:ln>
                <a:solidFill>
                  <a:srgbClr val="273239"/>
                </a:solidFill>
                <a:effectLst/>
                <a:latin typeface="Consolas" panose="020B0609020204030204" pitchFamily="49" charset="0"/>
              </a:rPr>
              <a:t>querystring</a:t>
            </a:r>
            <a:r>
              <a:rPr kumimoji="0" lang="en-US" altLang="en-US" sz="2800" b="0" i="0" u="none" strike="noStrike" cap="none" normalizeH="0" baseline="0" dirty="0">
                <a:ln>
                  <a:noFill/>
                </a:ln>
                <a:solidFill>
                  <a:srgbClr val="273239"/>
                </a:solidFill>
                <a:effectLst/>
                <a:latin typeface="Consolas" panose="020B0609020204030204" pitchFamily="49" charset="0"/>
              </a:rPr>
              <a:t>');</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algn="just"/>
            <a:endParaRPr lang="en-IN" dirty="0"/>
          </a:p>
        </p:txBody>
      </p:sp>
      <p:sp>
        <p:nvSpPr>
          <p:cNvPr id="4" name="Rectangle 1">
            <a:extLst>
              <a:ext uri="{FF2B5EF4-FFF2-40B4-BE49-F238E27FC236}">
                <a16:creationId xmlns:a16="http://schemas.microsoft.com/office/drawing/2014/main" id="{48AC7552-C94D-B2F5-08C8-03ED56CDDA74}"/>
              </a:ext>
            </a:extLst>
          </p:cNvPr>
          <p:cNvSpPr>
            <a:spLocks noChangeArrowheads="1"/>
          </p:cNvSpPr>
          <p:nvPr/>
        </p:nvSpPr>
        <p:spPr bwMode="auto">
          <a:xfrm>
            <a:off x="0" y="58050"/>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77055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76EF7-165F-C6AD-7657-4E9D84859CB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C9DA882-2CA3-B217-AF15-AEFA49D9D44E}"/>
              </a:ext>
            </a:extLst>
          </p:cNvPr>
          <p:cNvPicPr>
            <a:picLocks noGrp="1" noChangeAspect="1"/>
          </p:cNvPicPr>
          <p:nvPr>
            <p:ph idx="1"/>
          </p:nvPr>
        </p:nvPicPr>
        <p:blipFill>
          <a:blip r:embed="rId2"/>
          <a:stretch>
            <a:fillRect/>
          </a:stretch>
        </p:blipFill>
        <p:spPr>
          <a:xfrm>
            <a:off x="948690" y="365125"/>
            <a:ext cx="9921240" cy="5914073"/>
          </a:xfrm>
          <a:prstGeom prst="rect">
            <a:avLst/>
          </a:prstGeom>
        </p:spPr>
      </p:pic>
    </p:spTree>
    <p:extLst>
      <p:ext uri="{BB962C8B-B14F-4D97-AF65-F5344CB8AC3E}">
        <p14:creationId xmlns:p14="http://schemas.microsoft.com/office/powerpoint/2010/main" val="53123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402E-3B97-DF2C-685A-5A06D2341AC2}"/>
              </a:ext>
            </a:extLst>
          </p:cNvPr>
          <p:cNvSpPr>
            <a:spLocks noGrp="1"/>
          </p:cNvSpPr>
          <p:nvPr>
            <p:ph type="title"/>
          </p:nvPr>
        </p:nvSpPr>
        <p:spPr/>
        <p:txBody>
          <a:bodyPr/>
          <a:lstStyle/>
          <a:p>
            <a:r>
              <a:rPr lang="en-US" dirty="0"/>
              <a:t>Understanding Request , Response and Server Objects</a:t>
            </a:r>
            <a:endParaRPr lang="en-IN" dirty="0"/>
          </a:p>
        </p:txBody>
      </p:sp>
      <p:sp>
        <p:nvSpPr>
          <p:cNvPr id="3" name="Content Placeholder 2">
            <a:extLst>
              <a:ext uri="{FF2B5EF4-FFF2-40B4-BE49-F238E27FC236}">
                <a16:creationId xmlns:a16="http://schemas.microsoft.com/office/drawing/2014/main" id="{107C8654-2FF9-4B5C-64C5-F0F393EF0B6E}"/>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www is based on a request/response paradigm.</a:t>
            </a:r>
          </a:p>
          <a:p>
            <a:endParaRPr lang="en-US" dirty="0">
              <a:solidFill>
                <a:srgbClr val="000000"/>
              </a:solidFill>
              <a:latin typeface="Times New Roman" panose="02020603050405020304" pitchFamily="18" charset="0"/>
            </a:endParaRPr>
          </a:p>
          <a:p>
            <a:r>
              <a:rPr lang="en-US" b="0" i="0" dirty="0">
                <a:solidFill>
                  <a:srgbClr val="000000"/>
                </a:solidFill>
                <a:effectLst/>
                <a:latin typeface="Times New Roman" panose="02020603050405020304" pitchFamily="18" charset="0"/>
              </a:rPr>
              <a:t> A Request class defines "</a:t>
            </a:r>
            <a:r>
              <a:rPr lang="en-US" b="0" i="1" dirty="0">
                <a:solidFill>
                  <a:srgbClr val="000000"/>
                </a:solidFill>
                <a:effectLst/>
                <a:latin typeface="Times New Roman" panose="02020603050405020304" pitchFamily="18" charset="0"/>
              </a:rPr>
              <a:t>an operation to be performed on a URL</a:t>
            </a:r>
            <a:r>
              <a:rPr lang="en-US" b="0" i="0" dirty="0">
                <a:solidFill>
                  <a:srgbClr val="000000"/>
                </a:solidFill>
                <a:effectLst/>
                <a:latin typeface="Times New Roman" panose="02020603050405020304" pitchFamily="18" charset="0"/>
              </a:rPr>
              <a:t>".</a:t>
            </a:r>
          </a:p>
          <a:p>
            <a:endParaRPr lang="en-US" dirty="0">
              <a:solidFill>
                <a:srgbClr val="000000"/>
              </a:solidFill>
              <a:latin typeface="Times New Roman" panose="02020603050405020304" pitchFamily="18" charset="0"/>
            </a:endParaRP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 The request object is the main entry point for an application to issue a request to the Library - all operations on a URL </a:t>
            </a:r>
            <a:r>
              <a:rPr lang="en-US" b="0" i="1" dirty="0">
                <a:solidFill>
                  <a:srgbClr val="000000"/>
                </a:solidFill>
                <a:effectLst/>
                <a:latin typeface="Times New Roman" panose="02020603050405020304" pitchFamily="18" charset="0"/>
              </a:rPr>
              <a:t>must</a:t>
            </a:r>
            <a:r>
              <a:rPr lang="en-US" b="0" i="0" dirty="0">
                <a:solidFill>
                  <a:srgbClr val="000000"/>
                </a:solidFill>
                <a:effectLst/>
                <a:latin typeface="Times New Roman" panose="02020603050405020304" pitchFamily="18" charset="0"/>
              </a:rPr>
              <a:t> use a Request object. </a:t>
            </a:r>
          </a:p>
          <a:p>
            <a:endParaRPr lang="en-IN" dirty="0"/>
          </a:p>
        </p:txBody>
      </p:sp>
    </p:spTree>
    <p:extLst>
      <p:ext uri="{BB962C8B-B14F-4D97-AF65-F5344CB8AC3E}">
        <p14:creationId xmlns:p14="http://schemas.microsoft.com/office/powerpoint/2010/main" val="93505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304ADA-FEC0-4879-3B99-4B3D3058FEE8}"/>
              </a:ext>
            </a:extLst>
          </p:cNvPr>
          <p:cNvPicPr>
            <a:picLocks noGrp="1" noChangeAspect="1"/>
          </p:cNvPicPr>
          <p:nvPr>
            <p:ph idx="1"/>
          </p:nvPr>
        </p:nvPicPr>
        <p:blipFill>
          <a:blip r:embed="rId2"/>
          <a:stretch>
            <a:fillRect/>
          </a:stretch>
        </p:blipFill>
        <p:spPr>
          <a:xfrm>
            <a:off x="925830" y="685801"/>
            <a:ext cx="10184130" cy="5472906"/>
          </a:xfrm>
          <a:prstGeom prst="rect">
            <a:avLst/>
          </a:prstGeom>
        </p:spPr>
      </p:pic>
    </p:spTree>
    <p:extLst>
      <p:ext uri="{BB962C8B-B14F-4D97-AF65-F5344CB8AC3E}">
        <p14:creationId xmlns:p14="http://schemas.microsoft.com/office/powerpoint/2010/main" val="39534805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4423-5159-C8B9-B88F-89843EDF82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D05662-3075-4F3E-7AED-FDFE3E42CE39}"/>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The request object is application-independent in that both servers and clients use the same Request class. </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Examples of requests passed to the Library are a client application issuing a </a:t>
            </a:r>
            <a:r>
              <a:rPr lang="en-US" b="1" i="0" dirty="0">
                <a:solidFill>
                  <a:srgbClr val="000000"/>
                </a:solidFill>
                <a:effectLst/>
                <a:latin typeface="Times New Roman" panose="02020603050405020304" pitchFamily="18" charset="0"/>
              </a:rPr>
              <a:t>GET</a:t>
            </a:r>
            <a:r>
              <a:rPr lang="en-US" b="0" i="0" dirty="0">
                <a:solidFill>
                  <a:srgbClr val="000000"/>
                </a:solidFill>
                <a:effectLst/>
                <a:latin typeface="Times New Roman" panose="02020603050405020304" pitchFamily="18" charset="0"/>
              </a:rPr>
              <a:t> request on an HTTP URL, or a server issuing a load on a local file URL. </a:t>
            </a:r>
          </a:p>
          <a:p>
            <a:endParaRPr lang="en-US" dirty="0">
              <a:solidFill>
                <a:srgbClr val="000000"/>
              </a:solidFill>
              <a:latin typeface="Times New Roman" panose="02020603050405020304" pitchFamily="18" charset="0"/>
            </a:endParaRPr>
          </a:p>
          <a:p>
            <a:r>
              <a:rPr lang="en-US" b="0" i="0" dirty="0">
                <a:solidFill>
                  <a:srgbClr val="000000"/>
                </a:solidFill>
                <a:effectLst/>
                <a:latin typeface="Times New Roman" panose="02020603050405020304" pitchFamily="18" charset="0"/>
              </a:rPr>
              <a:t>The only difference is that the client gets the input from a user whereas the server gets the input via the network.</a:t>
            </a:r>
            <a:endParaRPr lang="en-IN" dirty="0"/>
          </a:p>
        </p:txBody>
      </p:sp>
    </p:spTree>
    <p:extLst>
      <p:ext uri="{BB962C8B-B14F-4D97-AF65-F5344CB8AC3E}">
        <p14:creationId xmlns:p14="http://schemas.microsoft.com/office/powerpoint/2010/main" val="14941082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16AC-629E-4E95-B848-641157C483AC}"/>
              </a:ext>
            </a:extLst>
          </p:cNvPr>
          <p:cNvSpPr>
            <a:spLocks noGrp="1"/>
          </p:cNvSpPr>
          <p:nvPr>
            <p:ph type="title"/>
          </p:nvPr>
        </p:nvSpPr>
        <p:spPr/>
        <p:txBody>
          <a:bodyPr/>
          <a:lstStyle/>
          <a:p>
            <a:r>
              <a:rPr lang="en-US" dirty="0"/>
              <a:t>request</a:t>
            </a:r>
            <a:endParaRPr lang="en-IN" dirty="0"/>
          </a:p>
        </p:txBody>
      </p:sp>
      <p:sp>
        <p:nvSpPr>
          <p:cNvPr id="3" name="Content Placeholder 2">
            <a:extLst>
              <a:ext uri="{FF2B5EF4-FFF2-40B4-BE49-F238E27FC236}">
                <a16:creationId xmlns:a16="http://schemas.microsoft.com/office/drawing/2014/main" id="{88CEB163-4A3A-3DFF-EAA0-E44F56E66C90}"/>
              </a:ext>
            </a:extLst>
          </p:cNvPr>
          <p:cNvSpPr>
            <a:spLocks noGrp="1"/>
          </p:cNvSpPr>
          <p:nvPr>
            <p:ph idx="1"/>
          </p:nvPr>
        </p:nvSpPr>
        <p:spPr/>
        <p:txBody>
          <a:bodyPr/>
          <a:lstStyle/>
          <a:p>
            <a:r>
              <a:rPr lang="en-US" b="0" i="0" dirty="0">
                <a:solidFill>
                  <a:srgbClr val="000000"/>
                </a:solidFill>
                <a:effectLst/>
                <a:latin typeface="Roboto" panose="02000000000000000000" pitchFamily="2" charset="0"/>
              </a:rPr>
              <a:t>Every </a:t>
            </a:r>
            <a:r>
              <a:rPr lang="en-US" b="0" i="0" u="none" strike="noStrike" dirty="0">
                <a:solidFill>
                  <a:srgbClr val="2B2B2B"/>
                </a:solidFill>
                <a:effectLst/>
                <a:latin typeface="Roboto" panose="02000000000000000000" pitchFamily="2" charset="0"/>
                <a:hlinkClick r:id="rId2"/>
              </a:rPr>
              <a:t>HTTP request</a:t>
            </a:r>
            <a:r>
              <a:rPr lang="en-US" b="0" i="0" dirty="0">
                <a:solidFill>
                  <a:srgbClr val="000000"/>
                </a:solidFill>
                <a:effectLst/>
                <a:latin typeface="Roboto" panose="02000000000000000000" pitchFamily="2" charset="0"/>
              </a:rPr>
              <a:t> contains three elements which are:- Request Line, Request Header, Body of Request(optional).</a:t>
            </a:r>
            <a:endParaRPr lang="en-IN" dirty="0"/>
          </a:p>
        </p:txBody>
      </p:sp>
    </p:spTree>
    <p:extLst>
      <p:ext uri="{BB962C8B-B14F-4D97-AF65-F5344CB8AC3E}">
        <p14:creationId xmlns:p14="http://schemas.microsoft.com/office/powerpoint/2010/main" val="5202541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3DF8-2DE7-7ADF-8D2C-723108A6D94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A63B324-F0A6-E21F-16E3-7C3A733C0EA5}"/>
              </a:ext>
            </a:extLst>
          </p:cNvPr>
          <p:cNvPicPr>
            <a:picLocks noGrp="1" noChangeAspect="1"/>
          </p:cNvPicPr>
          <p:nvPr>
            <p:ph idx="1"/>
          </p:nvPr>
        </p:nvPicPr>
        <p:blipFill>
          <a:blip r:embed="rId2"/>
          <a:stretch>
            <a:fillRect/>
          </a:stretch>
        </p:blipFill>
        <p:spPr>
          <a:xfrm>
            <a:off x="1783080" y="1825625"/>
            <a:ext cx="8069580" cy="4351338"/>
          </a:xfrm>
          <a:prstGeom prst="rect">
            <a:avLst/>
          </a:prstGeom>
        </p:spPr>
      </p:pic>
    </p:spTree>
    <p:extLst>
      <p:ext uri="{BB962C8B-B14F-4D97-AF65-F5344CB8AC3E}">
        <p14:creationId xmlns:p14="http://schemas.microsoft.com/office/powerpoint/2010/main" val="38711775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CB44E4-17BB-192F-4242-737AC3378E50}"/>
              </a:ext>
            </a:extLst>
          </p:cNvPr>
          <p:cNvSpPr>
            <a:spLocks noGrp="1"/>
          </p:cNvSpPr>
          <p:nvPr>
            <p:ph idx="1"/>
          </p:nvPr>
        </p:nvSpPr>
        <p:spPr/>
        <p:txBody>
          <a:bodyPr/>
          <a:lstStyle/>
          <a:p>
            <a:pPr algn="l"/>
            <a:r>
              <a:rPr lang="en-US" b="0" i="0" dirty="0">
                <a:solidFill>
                  <a:srgbClr val="000000"/>
                </a:solidFill>
                <a:effectLst/>
                <a:latin typeface="Roboto" panose="02000000000000000000" pitchFamily="2" charset="0"/>
              </a:rPr>
              <a:t>Request line:- </a:t>
            </a:r>
            <a:endParaRPr lang="en-US" b="0" i="0" dirty="0">
              <a:solidFill>
                <a:srgbClr val="7A7A7A"/>
              </a:solidFill>
              <a:effectLst/>
              <a:latin typeface="Roboto" panose="02000000000000000000" pitchFamily="2" charset="0"/>
            </a:endParaRPr>
          </a:p>
          <a:p>
            <a:pPr algn="l">
              <a:buFont typeface="+mj-lt"/>
              <a:buAutoNum type="arabicPeriod"/>
            </a:pPr>
            <a:r>
              <a:rPr lang="en-US" b="0" i="0" dirty="0">
                <a:solidFill>
                  <a:srgbClr val="000000"/>
                </a:solidFill>
                <a:effectLst/>
                <a:latin typeface="Roboto" panose="02000000000000000000" pitchFamily="2" charset="0"/>
              </a:rPr>
              <a:t>It specifies the method, which tells the server what to do with the information or resource.</a:t>
            </a:r>
            <a:endParaRPr lang="en-US" b="0" i="0" dirty="0">
              <a:solidFill>
                <a:srgbClr val="7A7A7A"/>
              </a:solidFill>
              <a:effectLst/>
              <a:latin typeface="Roboto" panose="02000000000000000000" pitchFamily="2" charset="0"/>
            </a:endParaRPr>
          </a:p>
          <a:p>
            <a:pPr algn="l">
              <a:buFont typeface="+mj-lt"/>
              <a:buAutoNum type="arabicPeriod"/>
            </a:pPr>
            <a:r>
              <a:rPr lang="en-US" b="0" i="0" dirty="0">
                <a:solidFill>
                  <a:srgbClr val="000000"/>
                </a:solidFill>
                <a:effectLst/>
                <a:latin typeface="Roboto" panose="02000000000000000000" pitchFamily="2" charset="0"/>
              </a:rPr>
              <a:t>It contains the URL of the request which is used to find the resource on the server.</a:t>
            </a:r>
            <a:endParaRPr lang="en-US" b="0" i="0" dirty="0">
              <a:solidFill>
                <a:srgbClr val="7A7A7A"/>
              </a:solidFill>
              <a:effectLst/>
              <a:latin typeface="Roboto" panose="02000000000000000000" pitchFamily="2" charset="0"/>
            </a:endParaRPr>
          </a:p>
          <a:p>
            <a:pPr algn="l">
              <a:buFont typeface="+mj-lt"/>
              <a:buAutoNum type="arabicPeriod"/>
            </a:pPr>
            <a:r>
              <a:rPr lang="en-US" b="0" i="0" dirty="0">
                <a:solidFill>
                  <a:srgbClr val="000000"/>
                </a:solidFill>
                <a:effectLst/>
                <a:latin typeface="Roboto" panose="02000000000000000000" pitchFamily="2" charset="0"/>
              </a:rPr>
              <a:t>It also specifies HTTP protocol version being used (Ex. HTTP/ 1.0 or HTTP/1.1)</a:t>
            </a:r>
            <a:endParaRPr lang="en-US" b="0" i="0" dirty="0">
              <a:solidFill>
                <a:srgbClr val="7A7A7A"/>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12130168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4F645-CFEA-7332-9DAD-BC351CFCE8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06CEBD-44EF-3D31-35F8-F57902C30CA4}"/>
              </a:ext>
            </a:extLst>
          </p:cNvPr>
          <p:cNvSpPr>
            <a:spLocks noGrp="1"/>
          </p:cNvSpPr>
          <p:nvPr>
            <p:ph idx="1"/>
          </p:nvPr>
        </p:nvSpPr>
        <p:spPr/>
        <p:txBody>
          <a:bodyPr/>
          <a:lstStyle/>
          <a:p>
            <a:pPr algn="l"/>
            <a:r>
              <a:rPr lang="en-US" b="1" i="0" dirty="0">
                <a:solidFill>
                  <a:srgbClr val="000000"/>
                </a:solidFill>
                <a:effectLst/>
                <a:latin typeface="Roboto" panose="02000000000000000000" pitchFamily="2" charset="0"/>
              </a:rPr>
              <a:t>Request Header</a:t>
            </a:r>
            <a:r>
              <a:rPr lang="en-US" b="0" i="0" dirty="0">
                <a:solidFill>
                  <a:srgbClr val="000000"/>
                </a:solidFill>
                <a:effectLst/>
                <a:latin typeface="Roboto" panose="02000000000000000000" pitchFamily="2" charset="0"/>
              </a:rPr>
              <a:t>:- It consists of 0 or more headers.</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The headers are used to pass more information about the request so that using the request headers the server knows how to deal with the information the client is demanding.</a:t>
            </a:r>
            <a:endParaRPr lang="en-US" b="0" i="0" dirty="0">
              <a:solidFill>
                <a:srgbClr val="7A7A7A"/>
              </a:solidFill>
              <a:effectLst/>
              <a:latin typeface="Roboto" panose="02000000000000000000" pitchFamily="2" charset="0"/>
            </a:endParaRPr>
          </a:p>
          <a:p>
            <a:pPr algn="l"/>
            <a:r>
              <a:rPr lang="en-US" b="0" i="0" dirty="0" err="1">
                <a:solidFill>
                  <a:srgbClr val="000000"/>
                </a:solidFill>
                <a:effectLst/>
                <a:latin typeface="Roboto" panose="02000000000000000000" pitchFamily="2" charset="0"/>
              </a:rPr>
              <a:t>I.e</a:t>
            </a:r>
            <a:r>
              <a:rPr lang="en-US" b="0" i="0" dirty="0">
                <a:solidFill>
                  <a:srgbClr val="000000"/>
                </a:solidFill>
                <a:effectLst/>
                <a:latin typeface="Roboto" panose="02000000000000000000" pitchFamily="2" charset="0"/>
              </a:rPr>
              <a:t> What should be the language of content to be displayed, what should be the content-type that client demands.</a:t>
            </a:r>
            <a:endParaRPr lang="en-US" b="0" i="0" dirty="0">
              <a:solidFill>
                <a:srgbClr val="7A7A7A"/>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5036163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B2FD-2391-9715-87FC-0B442F03AC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9758DB-AD52-1304-77E5-0F72E06F6D9C}"/>
              </a:ext>
            </a:extLst>
          </p:cNvPr>
          <p:cNvSpPr>
            <a:spLocks noGrp="1"/>
          </p:cNvSpPr>
          <p:nvPr>
            <p:ph idx="1"/>
          </p:nvPr>
        </p:nvSpPr>
        <p:spPr/>
        <p:txBody>
          <a:bodyPr/>
          <a:lstStyle/>
          <a:p>
            <a:pPr algn="l"/>
            <a:r>
              <a:rPr lang="en-US" b="1" i="0" dirty="0">
                <a:solidFill>
                  <a:srgbClr val="000000"/>
                </a:solidFill>
                <a:effectLst/>
                <a:latin typeface="Roboto" panose="02000000000000000000" pitchFamily="2" charset="0"/>
              </a:rPr>
              <a:t>Request Body</a:t>
            </a:r>
            <a:r>
              <a:rPr lang="en-US" b="0" i="0" dirty="0">
                <a:solidFill>
                  <a:srgbClr val="000000"/>
                </a:solidFill>
                <a:effectLst/>
                <a:latin typeface="Roboto" panose="02000000000000000000" pitchFamily="2" charset="0"/>
              </a:rPr>
              <a:t>:- </a:t>
            </a:r>
            <a:endParaRPr lang="en-US" b="0" i="0" dirty="0">
              <a:solidFill>
                <a:srgbClr val="7A7A7A"/>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This is an optional part of the HTTP request which is used to send additional data to the server.</a:t>
            </a:r>
            <a:endParaRPr lang="en-US" b="0" i="0" dirty="0">
              <a:solidFill>
                <a:srgbClr val="7A7A7A"/>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3676265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EAA7-0904-F69E-921D-BE4CA8B25F2D}"/>
              </a:ext>
            </a:extLst>
          </p:cNvPr>
          <p:cNvSpPr>
            <a:spLocks noGrp="1"/>
          </p:cNvSpPr>
          <p:nvPr>
            <p:ph type="title"/>
          </p:nvPr>
        </p:nvSpPr>
        <p:spPr/>
        <p:txBody>
          <a:bodyPr/>
          <a:lstStyle/>
          <a:p>
            <a:r>
              <a:rPr lang="en-US" dirty="0"/>
              <a:t>Local modules or custom modules</a:t>
            </a:r>
            <a:endParaRPr lang="en-IN" dirty="0"/>
          </a:p>
        </p:txBody>
      </p:sp>
      <p:pic>
        <p:nvPicPr>
          <p:cNvPr id="4" name="Content Placeholder 3">
            <a:extLst>
              <a:ext uri="{FF2B5EF4-FFF2-40B4-BE49-F238E27FC236}">
                <a16:creationId xmlns:a16="http://schemas.microsoft.com/office/drawing/2014/main" id="{28B57106-ED0E-D43B-95C0-0A37C76CF357}"/>
              </a:ext>
            </a:extLst>
          </p:cNvPr>
          <p:cNvPicPr>
            <a:picLocks noGrp="1" noChangeAspect="1"/>
          </p:cNvPicPr>
          <p:nvPr>
            <p:ph idx="1"/>
          </p:nvPr>
        </p:nvPicPr>
        <p:blipFill>
          <a:blip r:embed="rId2"/>
          <a:stretch>
            <a:fillRect/>
          </a:stretch>
        </p:blipFill>
        <p:spPr>
          <a:xfrm>
            <a:off x="3287484" y="2133600"/>
            <a:ext cx="6074229" cy="3766457"/>
          </a:xfrm>
          <a:prstGeom prst="rect">
            <a:avLst/>
          </a:prstGeom>
        </p:spPr>
      </p:pic>
    </p:spTree>
    <p:extLst>
      <p:ext uri="{BB962C8B-B14F-4D97-AF65-F5344CB8AC3E}">
        <p14:creationId xmlns:p14="http://schemas.microsoft.com/office/powerpoint/2010/main" val="21340887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E70E-F680-F2F0-1A93-34E8AF12BD29}"/>
              </a:ext>
            </a:extLst>
          </p:cNvPr>
          <p:cNvSpPr>
            <a:spLocks noGrp="1"/>
          </p:cNvSpPr>
          <p:nvPr>
            <p:ph type="title"/>
          </p:nvPr>
        </p:nvSpPr>
        <p:spPr/>
        <p:txBody>
          <a:bodyPr/>
          <a:lstStyle/>
          <a:p>
            <a:r>
              <a:rPr lang="en-IN" b="1" i="0" dirty="0">
                <a:solidFill>
                  <a:srgbClr val="000000"/>
                </a:solidFill>
                <a:effectLst/>
                <a:latin typeface="Montserrat" panose="020F0502020204030204" pitchFamily="2" charset="0"/>
              </a:rPr>
              <a:t>HTTP Response</a:t>
            </a:r>
            <a:br>
              <a:rPr lang="en-IN" b="1" i="0" dirty="0">
                <a:solidFill>
                  <a:srgbClr val="2B2B2B"/>
                </a:solidFill>
                <a:effectLst/>
                <a:latin typeface="Montserrat" panose="020F0502020204030204" pitchFamily="2" charset="0"/>
              </a:rPr>
            </a:br>
            <a:endParaRPr lang="en-IN" dirty="0"/>
          </a:p>
        </p:txBody>
      </p:sp>
      <p:sp>
        <p:nvSpPr>
          <p:cNvPr id="3" name="Content Placeholder 2">
            <a:extLst>
              <a:ext uri="{FF2B5EF4-FFF2-40B4-BE49-F238E27FC236}">
                <a16:creationId xmlns:a16="http://schemas.microsoft.com/office/drawing/2014/main" id="{02D878F9-EF9E-0E13-64EE-CDC63BD02654}"/>
              </a:ext>
            </a:extLst>
          </p:cNvPr>
          <p:cNvSpPr>
            <a:spLocks noGrp="1"/>
          </p:cNvSpPr>
          <p:nvPr>
            <p:ph idx="1"/>
          </p:nvPr>
        </p:nvSpPr>
        <p:spPr/>
        <p:txBody>
          <a:bodyPr/>
          <a:lstStyle/>
          <a:p>
            <a:r>
              <a:rPr lang="en-US" b="0" i="0" dirty="0">
                <a:solidFill>
                  <a:srgbClr val="000000"/>
                </a:solidFill>
                <a:effectLst/>
                <a:latin typeface="Roboto" panose="02000000000000000000" pitchFamily="2" charset="0"/>
              </a:rPr>
              <a:t>The response from the server with the target to provide the client with the desired resources is HTTP Response.</a:t>
            </a:r>
          </a:p>
          <a:p>
            <a:endParaRPr lang="en-IN" dirty="0"/>
          </a:p>
        </p:txBody>
      </p:sp>
    </p:spTree>
    <p:extLst>
      <p:ext uri="{BB962C8B-B14F-4D97-AF65-F5344CB8AC3E}">
        <p14:creationId xmlns:p14="http://schemas.microsoft.com/office/powerpoint/2010/main" val="13948339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D30A7-E4CA-BE27-7849-F05C66720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23C9BA-3416-FB69-5035-D965E6CAD25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E011902-9909-CEB4-287C-D559865B2A59}"/>
              </a:ext>
            </a:extLst>
          </p:cNvPr>
          <p:cNvPicPr>
            <a:picLocks noGrp="1" noChangeAspect="1"/>
          </p:cNvPicPr>
          <p:nvPr>
            <p:ph idx="1"/>
          </p:nvPr>
        </p:nvPicPr>
        <p:blipFill>
          <a:blip r:embed="rId2"/>
          <a:stretch>
            <a:fillRect/>
          </a:stretch>
        </p:blipFill>
        <p:spPr>
          <a:xfrm>
            <a:off x="2446020" y="1825625"/>
            <a:ext cx="7006590" cy="4351338"/>
          </a:xfrm>
          <a:prstGeom prst="rect">
            <a:avLst/>
          </a:prstGeom>
        </p:spPr>
      </p:pic>
    </p:spTree>
    <p:extLst>
      <p:ext uri="{BB962C8B-B14F-4D97-AF65-F5344CB8AC3E}">
        <p14:creationId xmlns:p14="http://schemas.microsoft.com/office/powerpoint/2010/main" val="19891389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5AE4-F3A7-7ABE-8740-7C9C2B8590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DD7770E-23C2-311A-336B-1AC3ECAD854B}"/>
              </a:ext>
            </a:extLst>
          </p:cNvPr>
          <p:cNvSpPr>
            <a:spLocks noGrp="1"/>
          </p:cNvSpPr>
          <p:nvPr>
            <p:ph idx="1"/>
          </p:nvPr>
        </p:nvSpPr>
        <p:spPr/>
        <p:txBody>
          <a:bodyPr/>
          <a:lstStyle/>
          <a:p>
            <a:r>
              <a:rPr lang="en-US" b="1" i="0" dirty="0">
                <a:solidFill>
                  <a:srgbClr val="000000"/>
                </a:solidFill>
                <a:effectLst/>
                <a:latin typeface="Roboto" panose="02000000000000000000" pitchFamily="2" charset="0"/>
              </a:rPr>
              <a:t>Status line:-</a:t>
            </a:r>
            <a:r>
              <a:rPr lang="en-US" b="0" i="0" dirty="0">
                <a:solidFill>
                  <a:srgbClr val="000000"/>
                </a:solidFill>
                <a:effectLst/>
                <a:latin typeface="Roboto" panose="02000000000000000000" pitchFamily="2" charset="0"/>
              </a:rPr>
              <a:t> HTTP/1.1 302 Found This is how the status line of the response header looks like. It contains the HTTP protocol version, status code, Reason phrase (known as status text).</a:t>
            </a:r>
          </a:p>
          <a:p>
            <a:endParaRPr lang="en-US" dirty="0">
              <a:solidFill>
                <a:srgbClr val="000000"/>
              </a:solidFill>
              <a:latin typeface="Roboto" panose="02000000000000000000" pitchFamily="2" charset="0"/>
            </a:endParaRPr>
          </a:p>
          <a:p>
            <a:endParaRPr lang="en-US" dirty="0">
              <a:solidFill>
                <a:srgbClr val="000000"/>
              </a:solidFill>
              <a:latin typeface="Roboto" panose="02000000000000000000" pitchFamily="2" charset="0"/>
            </a:endParaRPr>
          </a:p>
          <a:p>
            <a:endParaRPr lang="en-US" dirty="0">
              <a:solidFill>
                <a:srgbClr val="000000"/>
              </a:solidFill>
              <a:latin typeface="Roboto" panose="02000000000000000000" pitchFamily="2" charset="0"/>
            </a:endParaRPr>
          </a:p>
          <a:p>
            <a:r>
              <a:rPr lang="en-US" b="1" i="0" dirty="0">
                <a:solidFill>
                  <a:srgbClr val="000000"/>
                </a:solidFill>
                <a:effectLst/>
                <a:latin typeface="Roboto" panose="02000000000000000000" pitchFamily="2" charset="0"/>
              </a:rPr>
              <a:t>Response Header:-</a:t>
            </a:r>
            <a:r>
              <a:rPr lang="en-US" b="0" i="0" dirty="0">
                <a:solidFill>
                  <a:srgbClr val="000000"/>
                </a:solidFill>
                <a:effectLst/>
                <a:latin typeface="Roboto" panose="02000000000000000000" pitchFamily="2" charset="0"/>
              </a:rPr>
              <a:t> There can be one or more response header lines and they are used to pass additional information to the client from the server.</a:t>
            </a:r>
            <a:endParaRPr lang="en-IN" dirty="0"/>
          </a:p>
        </p:txBody>
      </p:sp>
    </p:spTree>
    <p:extLst>
      <p:ext uri="{BB962C8B-B14F-4D97-AF65-F5344CB8AC3E}">
        <p14:creationId xmlns:p14="http://schemas.microsoft.com/office/powerpoint/2010/main" val="9997710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BAD6-A262-5C1D-DF3F-99852DE154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8E5C62-D0C9-DB96-DF1B-FFF4F6705CA4}"/>
              </a:ext>
            </a:extLst>
          </p:cNvPr>
          <p:cNvSpPr>
            <a:spLocks noGrp="1"/>
          </p:cNvSpPr>
          <p:nvPr>
            <p:ph idx="1"/>
          </p:nvPr>
        </p:nvSpPr>
        <p:spPr/>
        <p:txBody>
          <a:bodyPr/>
          <a:lstStyle/>
          <a:p>
            <a:r>
              <a:rPr lang="en-US" b="1" i="0" dirty="0">
                <a:solidFill>
                  <a:srgbClr val="000000"/>
                </a:solidFill>
                <a:effectLst/>
                <a:latin typeface="Roboto" panose="02000000000000000000" pitchFamily="2" charset="0"/>
              </a:rPr>
              <a:t>Response Body:- </a:t>
            </a:r>
            <a:r>
              <a:rPr lang="en-US" b="0" i="0" dirty="0">
                <a:solidFill>
                  <a:srgbClr val="000000"/>
                </a:solidFill>
                <a:effectLst/>
                <a:latin typeface="Roboto" panose="02000000000000000000" pitchFamily="2" charset="0"/>
              </a:rPr>
              <a:t>The response body contains the resource demanded by the client. If the request is unsuccessful then the response body contains the reason for the error, it may also contain the steps to be done by the client to complete the request successfully.</a:t>
            </a:r>
            <a:endParaRPr lang="en-IN" dirty="0"/>
          </a:p>
        </p:txBody>
      </p:sp>
    </p:spTree>
    <p:extLst>
      <p:ext uri="{BB962C8B-B14F-4D97-AF65-F5344CB8AC3E}">
        <p14:creationId xmlns:p14="http://schemas.microsoft.com/office/powerpoint/2010/main" val="40807346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0AB8-579E-2ADB-DC6E-15D5D9162B7B}"/>
              </a:ext>
            </a:extLst>
          </p:cNvPr>
          <p:cNvSpPr>
            <a:spLocks noGrp="1"/>
          </p:cNvSpPr>
          <p:nvPr>
            <p:ph type="title"/>
          </p:nvPr>
        </p:nvSpPr>
        <p:spPr/>
        <p:txBody>
          <a:bodyPr/>
          <a:lstStyle/>
          <a:p>
            <a:r>
              <a:rPr lang="en-US" dirty="0"/>
              <a:t>Understanding Request , Response and Server Objects</a:t>
            </a:r>
            <a:endParaRPr lang="en-IN" dirty="0"/>
          </a:p>
        </p:txBody>
      </p:sp>
      <p:sp>
        <p:nvSpPr>
          <p:cNvPr id="3" name="Content Placeholder 2">
            <a:extLst>
              <a:ext uri="{FF2B5EF4-FFF2-40B4-BE49-F238E27FC236}">
                <a16:creationId xmlns:a16="http://schemas.microsoft.com/office/drawing/2014/main" id="{3F9DC057-D744-9C4E-F687-907262E4DCA0}"/>
              </a:ext>
            </a:extLst>
          </p:cNvPr>
          <p:cNvSpPr>
            <a:spLocks noGrp="1"/>
          </p:cNvSpPr>
          <p:nvPr>
            <p:ph idx="1"/>
          </p:nvPr>
        </p:nvSpPr>
        <p:spPr/>
        <p:txBody>
          <a:bodyPr>
            <a:normAutofit fontScale="92500" lnSpcReduction="10000"/>
          </a:bodyPr>
          <a:lstStyle/>
          <a:p>
            <a:r>
              <a:rPr lang="en-US" b="1" i="0" dirty="0">
                <a:solidFill>
                  <a:srgbClr val="273239"/>
                </a:solidFill>
                <a:effectLst/>
                <a:latin typeface="Nunito" pitchFamily="2" charset="0"/>
              </a:rPr>
              <a:t>Request</a:t>
            </a:r>
            <a:r>
              <a:rPr lang="en-US" b="0" i="0" dirty="0">
                <a:solidFill>
                  <a:srgbClr val="273239"/>
                </a:solidFill>
                <a:effectLst/>
                <a:latin typeface="Nunito" pitchFamily="2" charset="0"/>
              </a:rPr>
              <a:t> and </a:t>
            </a:r>
            <a:r>
              <a:rPr lang="en-US" b="1" i="0" dirty="0">
                <a:solidFill>
                  <a:srgbClr val="273239"/>
                </a:solidFill>
                <a:effectLst/>
                <a:latin typeface="Nunito" pitchFamily="2" charset="0"/>
              </a:rPr>
              <a:t>Response</a:t>
            </a:r>
            <a:r>
              <a:rPr lang="en-US" b="0" i="0" dirty="0">
                <a:solidFill>
                  <a:srgbClr val="273239"/>
                </a:solidFill>
                <a:effectLst/>
                <a:latin typeface="Nunito" pitchFamily="2" charset="0"/>
              </a:rPr>
              <a:t> objects both are the callback function parameters and are used for Express and Node. You can get the request query, params, body, headers, and cookies. It can overwrite any value or anything there.</a:t>
            </a:r>
          </a:p>
          <a:p>
            <a:endParaRPr lang="en-US" dirty="0">
              <a:solidFill>
                <a:srgbClr val="273239"/>
              </a:solidFill>
              <a:latin typeface="Nunito" pitchFamily="2" charset="0"/>
            </a:endParaRPr>
          </a:p>
          <a:p>
            <a:pPr marL="0" indent="0">
              <a:buNone/>
            </a:pPr>
            <a:endParaRPr lang="en-US" dirty="0">
              <a:solidFill>
                <a:srgbClr val="273239"/>
              </a:solidFill>
              <a:latin typeface="Nunito" pitchFamily="2" charset="0"/>
            </a:endParaRPr>
          </a:p>
          <a:p>
            <a:endParaRPr lang="en-US" dirty="0">
              <a:solidFill>
                <a:srgbClr val="273239"/>
              </a:solidFill>
              <a:latin typeface="Nunito" pitchFamily="2" charset="0"/>
            </a:endParaRPr>
          </a:p>
          <a:p>
            <a:r>
              <a:rPr lang="en-US" b="0" i="0" u="sng" dirty="0">
                <a:effectLst/>
                <a:latin typeface="Nunito" pitchFamily="2" charset="0"/>
                <a:hlinkClick r:id="rId2"/>
              </a:rPr>
              <a:t>Express</a:t>
            </a:r>
            <a:r>
              <a:rPr lang="en-US" b="0" i="0" dirty="0">
                <a:solidFill>
                  <a:srgbClr val="273239"/>
                </a:solidFill>
                <a:effectLst/>
                <a:latin typeface="Nunito" pitchFamily="2" charset="0"/>
              </a:rPr>
              <a:t> uses request and response object parameters of the callback function and is used for the Express applications. The request object represents the HTTP request and contains properties for the request query string, parameters, body, HTTP headers, etc.</a:t>
            </a:r>
            <a:endParaRPr lang="en-IN" dirty="0"/>
          </a:p>
        </p:txBody>
      </p:sp>
    </p:spTree>
    <p:extLst>
      <p:ext uri="{BB962C8B-B14F-4D97-AF65-F5344CB8AC3E}">
        <p14:creationId xmlns:p14="http://schemas.microsoft.com/office/powerpoint/2010/main" val="30557402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088F4E-EDEC-500E-49FF-6AB51819D8F9}"/>
              </a:ext>
            </a:extLst>
          </p:cNvPr>
          <p:cNvPicPr>
            <a:picLocks noGrp="1" noChangeAspect="1"/>
          </p:cNvPicPr>
          <p:nvPr>
            <p:ph idx="1"/>
          </p:nvPr>
        </p:nvPicPr>
        <p:blipFill>
          <a:blip r:embed="rId2"/>
          <a:stretch>
            <a:fillRect/>
          </a:stretch>
        </p:blipFill>
        <p:spPr>
          <a:xfrm>
            <a:off x="3211830" y="788670"/>
            <a:ext cx="5943599" cy="5086350"/>
          </a:xfrm>
          <a:prstGeom prst="rect">
            <a:avLst/>
          </a:prstGeom>
        </p:spPr>
      </p:pic>
    </p:spTree>
    <p:extLst>
      <p:ext uri="{BB962C8B-B14F-4D97-AF65-F5344CB8AC3E}">
        <p14:creationId xmlns:p14="http://schemas.microsoft.com/office/powerpoint/2010/main" val="18450733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5C0D5FF-65C0-CD7B-D7B1-144F8E6788C9}"/>
              </a:ext>
            </a:extLst>
          </p:cNvPr>
          <p:cNvPicPr>
            <a:picLocks noGrp="1" noChangeAspect="1"/>
          </p:cNvPicPr>
          <p:nvPr>
            <p:ph idx="1"/>
          </p:nvPr>
        </p:nvPicPr>
        <p:blipFill>
          <a:blip r:embed="rId2"/>
          <a:stretch>
            <a:fillRect/>
          </a:stretch>
        </p:blipFill>
        <p:spPr>
          <a:xfrm>
            <a:off x="1143000" y="1120140"/>
            <a:ext cx="9886950" cy="5056823"/>
          </a:xfrm>
          <a:prstGeom prst="rect">
            <a:avLst/>
          </a:prstGeom>
        </p:spPr>
      </p:pic>
    </p:spTree>
    <p:extLst>
      <p:ext uri="{BB962C8B-B14F-4D97-AF65-F5344CB8AC3E}">
        <p14:creationId xmlns:p14="http://schemas.microsoft.com/office/powerpoint/2010/main" val="14546216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AD5A097-52EE-2B10-E6A7-BA4A6A749677}"/>
              </a:ext>
            </a:extLst>
          </p:cNvPr>
          <p:cNvPicPr>
            <a:picLocks noGrp="1" noChangeAspect="1"/>
          </p:cNvPicPr>
          <p:nvPr>
            <p:ph idx="1"/>
          </p:nvPr>
        </p:nvPicPr>
        <p:blipFill>
          <a:blip r:embed="rId2"/>
          <a:stretch>
            <a:fillRect/>
          </a:stretch>
        </p:blipFill>
        <p:spPr>
          <a:xfrm>
            <a:off x="1988820" y="880110"/>
            <a:ext cx="8469630" cy="5806440"/>
          </a:xfrm>
          <a:prstGeom prst="rect">
            <a:avLst/>
          </a:prstGeom>
        </p:spPr>
      </p:pic>
    </p:spTree>
    <p:extLst>
      <p:ext uri="{BB962C8B-B14F-4D97-AF65-F5344CB8AC3E}">
        <p14:creationId xmlns:p14="http://schemas.microsoft.com/office/powerpoint/2010/main" val="11880338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42A1-4885-9AFD-0AAB-ABD59614453A}"/>
              </a:ext>
            </a:extLst>
          </p:cNvPr>
          <p:cNvSpPr>
            <a:spLocks noGrp="1"/>
          </p:cNvSpPr>
          <p:nvPr>
            <p:ph type="title"/>
          </p:nvPr>
        </p:nvSpPr>
        <p:spPr/>
        <p:txBody>
          <a:bodyPr/>
          <a:lstStyle/>
          <a:p>
            <a:r>
              <a:rPr lang="en-IN" b="0" i="0" dirty="0">
                <a:solidFill>
                  <a:srgbClr val="000000"/>
                </a:solidFill>
                <a:effectLst/>
                <a:latin typeface="var(--ff-lato)"/>
              </a:rPr>
              <a:t>List of Methods</a:t>
            </a:r>
            <a:br>
              <a:rPr lang="en-IN" b="0" i="0" dirty="0">
                <a:solidFill>
                  <a:srgbClr val="000000"/>
                </a:solidFill>
                <a:effectLst/>
                <a:latin typeface="var(--ff-lato)"/>
              </a:rPr>
            </a:br>
            <a:endParaRPr lang="en-IN" dirty="0"/>
          </a:p>
        </p:txBody>
      </p:sp>
      <p:sp>
        <p:nvSpPr>
          <p:cNvPr id="3" name="Content Placeholder 2">
            <a:extLst>
              <a:ext uri="{FF2B5EF4-FFF2-40B4-BE49-F238E27FC236}">
                <a16:creationId xmlns:a16="http://schemas.microsoft.com/office/drawing/2014/main" id="{8494790D-383D-F8E1-1E82-9579B8907748}"/>
              </a:ext>
            </a:extLst>
          </p:cNvPr>
          <p:cNvSpPr>
            <a:spLocks noGrp="1"/>
          </p:cNvSpPr>
          <p:nvPr>
            <p:ph idx="1"/>
          </p:nvPr>
        </p:nvSpPr>
        <p:spPr>
          <a:xfrm>
            <a:off x="838200" y="1223010"/>
            <a:ext cx="10515600" cy="4953953"/>
          </a:xfrm>
        </p:spPr>
        <p:txBody>
          <a:bodyPr>
            <a:normAutofit/>
          </a:bodyPr>
          <a:lstStyle/>
          <a:p>
            <a:pPr algn="l"/>
            <a:r>
              <a:rPr lang="en-US" b="1" i="0" u="none" strike="noStrike" dirty="0" err="1">
                <a:solidFill>
                  <a:srgbClr val="008000"/>
                </a:solidFill>
                <a:effectLst/>
                <a:latin typeface="inherit"/>
                <a:hlinkClick r:id="rId2"/>
              </a:rPr>
              <a:t>basename</a:t>
            </a:r>
            <a:r>
              <a:rPr lang="en-US" b="1" i="0" u="none" strike="noStrike" dirty="0">
                <a:solidFill>
                  <a:srgbClr val="008000"/>
                </a:solidFill>
                <a:effectLst/>
                <a:latin typeface="inherit"/>
                <a:hlinkClick r:id="rId2"/>
              </a:rPr>
              <a:t>()</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This function allows you to retrieve the last portion of a specified path.</a:t>
            </a:r>
          </a:p>
          <a:p>
            <a:pPr marL="0" indent="0" algn="l">
              <a:buNone/>
            </a:pPr>
            <a:endParaRPr lang="en-US" b="0" i="0" dirty="0">
              <a:solidFill>
                <a:srgbClr val="000000"/>
              </a:solidFill>
              <a:effectLst/>
              <a:latin typeface="Verdana" panose="020B0604030504040204" pitchFamily="34" charset="0"/>
            </a:endParaRPr>
          </a:p>
          <a:p>
            <a:pPr marL="0" indent="0" algn="l">
              <a:buNone/>
            </a:pPr>
            <a:endParaRPr lang="en-US" b="0" i="0" dirty="0">
              <a:solidFill>
                <a:srgbClr val="000000"/>
              </a:solidFill>
              <a:effectLst/>
              <a:latin typeface="Verdana" panose="020B0604030504040204" pitchFamily="34" charset="0"/>
            </a:endParaRPr>
          </a:p>
          <a:p>
            <a:pPr algn="l"/>
            <a:r>
              <a:rPr lang="en-US" b="1" i="0" u="none" strike="noStrike" dirty="0">
                <a:solidFill>
                  <a:srgbClr val="008000"/>
                </a:solidFill>
                <a:effectLst/>
                <a:latin typeface="inherit"/>
                <a:hlinkClick r:id="rId3"/>
              </a:rPr>
              <a:t>delimiter</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It is a platform-specific property, it represents the delimiter (separator) used to separate the file paths in the environment variable named </a:t>
            </a:r>
            <a:r>
              <a:rPr lang="en-US" b="1" i="0" dirty="0">
                <a:solidFill>
                  <a:srgbClr val="000000"/>
                </a:solidFill>
                <a:effectLst/>
                <a:latin typeface="inherit"/>
              </a:rPr>
              <a:t>PATH</a:t>
            </a:r>
            <a:r>
              <a:rPr lang="en-US" b="0" i="0" dirty="0">
                <a:solidFill>
                  <a:srgbClr val="000000"/>
                </a:solidFill>
                <a:effectLst/>
                <a:latin typeface="Verdana" panose="020B0604030504040204" pitchFamily="34" charset="0"/>
              </a:rPr>
              <a:t> of the current operating system.</a:t>
            </a:r>
          </a:p>
          <a:p>
            <a:pPr algn="l"/>
            <a:endParaRPr lang="en-US" b="0" i="0" dirty="0">
              <a:solidFill>
                <a:srgbClr val="000000"/>
              </a:solidFill>
              <a:effectLst/>
              <a:latin typeface="Verdana" panose="020B0604030504040204" pitchFamily="34" charset="0"/>
            </a:endParaRPr>
          </a:p>
          <a:p>
            <a:endParaRPr lang="en-IN" dirty="0"/>
          </a:p>
        </p:txBody>
      </p:sp>
    </p:spTree>
    <p:extLst>
      <p:ext uri="{BB962C8B-B14F-4D97-AF65-F5344CB8AC3E}">
        <p14:creationId xmlns:p14="http://schemas.microsoft.com/office/powerpoint/2010/main" val="16491620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D835-1CC7-973B-031C-0027451964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60DD9F-3FC4-4FA3-66E6-162B79F62253}"/>
              </a:ext>
            </a:extLst>
          </p:cNvPr>
          <p:cNvSpPr>
            <a:spLocks noGrp="1"/>
          </p:cNvSpPr>
          <p:nvPr>
            <p:ph idx="1"/>
          </p:nvPr>
        </p:nvSpPr>
        <p:spPr/>
        <p:txBody>
          <a:bodyPr/>
          <a:lstStyle/>
          <a:p>
            <a:r>
              <a:rPr lang="en-US" b="1" i="0" u="none" strike="noStrike" dirty="0" err="1">
                <a:solidFill>
                  <a:srgbClr val="008000"/>
                </a:solidFill>
                <a:effectLst/>
                <a:latin typeface="inherit"/>
                <a:hlinkClick r:id="rId2"/>
              </a:rPr>
              <a:t>dirname</a:t>
            </a:r>
            <a:r>
              <a:rPr lang="en-US" b="1" i="0" u="none" strike="noStrike" dirty="0">
                <a:solidFill>
                  <a:srgbClr val="008000"/>
                </a:solidFill>
                <a:effectLst/>
                <a:latin typeface="inherit"/>
                <a:hlinkClick r:id="rId2"/>
              </a:rPr>
              <a:t>()</a:t>
            </a:r>
            <a:endParaRPr lang="en-US" b="0" i="0" dirty="0">
              <a:solidFill>
                <a:srgbClr val="000000"/>
              </a:solidFill>
              <a:effectLst/>
              <a:latin typeface="Verdana" panose="020B0604030504040204" pitchFamily="34" charset="0"/>
            </a:endParaRPr>
          </a:p>
          <a:p>
            <a:pPr marL="0" indent="0" algn="l">
              <a:buNone/>
            </a:pPr>
            <a:r>
              <a:rPr lang="en-US" b="0" i="0" dirty="0">
                <a:solidFill>
                  <a:srgbClr val="000000"/>
                </a:solidFill>
                <a:effectLst/>
                <a:latin typeface="Verdana" panose="020B0604030504040204" pitchFamily="34" charset="0"/>
              </a:rPr>
              <a:t>This method is used to retrieve the parent directory for a specified path.</a:t>
            </a:r>
            <a:endParaRPr lang="en-IN" dirty="0"/>
          </a:p>
          <a:p>
            <a:endParaRPr lang="en-IN" dirty="0"/>
          </a:p>
          <a:p>
            <a:pPr algn="l"/>
            <a:r>
              <a:rPr lang="en-US" b="1" i="0" u="none" strike="noStrike" dirty="0" err="1">
                <a:solidFill>
                  <a:srgbClr val="008000"/>
                </a:solidFill>
                <a:effectLst/>
                <a:latin typeface="inherit"/>
                <a:hlinkClick r:id="rId3"/>
              </a:rPr>
              <a:t>extname</a:t>
            </a:r>
            <a:r>
              <a:rPr lang="en-US" b="1" i="0" u="none" strike="noStrike" dirty="0">
                <a:solidFill>
                  <a:srgbClr val="008000"/>
                </a:solidFill>
                <a:effectLst/>
                <a:latin typeface="inherit"/>
                <a:hlinkClick r:id="rId3"/>
              </a:rPr>
              <a:t>()</a:t>
            </a:r>
            <a:endParaRPr lang="en-US" b="0" i="0" dirty="0">
              <a:solidFill>
                <a:srgbClr val="000000"/>
              </a:solidFill>
              <a:effectLst/>
              <a:latin typeface="Verdana" panose="020B0604030504040204" pitchFamily="34" charset="0"/>
            </a:endParaRPr>
          </a:p>
          <a:p>
            <a:pPr marL="0" indent="0" algn="l">
              <a:buNone/>
            </a:pPr>
            <a:r>
              <a:rPr lang="en-US" b="0" i="0" dirty="0">
                <a:solidFill>
                  <a:srgbClr val="000000"/>
                </a:solidFill>
                <a:effectLst/>
                <a:latin typeface="Verdana" panose="020B0604030504040204" pitchFamily="34" charset="0"/>
              </a:rPr>
              <a:t>Used to get the extension of the given file, based on the last occurrence of the (.) period character in the path</a:t>
            </a:r>
          </a:p>
          <a:p>
            <a:endParaRPr lang="en-IN" dirty="0"/>
          </a:p>
        </p:txBody>
      </p:sp>
    </p:spTree>
    <p:extLst>
      <p:ext uri="{BB962C8B-B14F-4D97-AF65-F5344CB8AC3E}">
        <p14:creationId xmlns:p14="http://schemas.microsoft.com/office/powerpoint/2010/main" val="341002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71C3-5455-29F6-7B99-7FF041282DD5}"/>
              </a:ext>
            </a:extLst>
          </p:cNvPr>
          <p:cNvSpPr>
            <a:spLocks noGrp="1"/>
          </p:cNvSpPr>
          <p:nvPr>
            <p:ph type="title"/>
          </p:nvPr>
        </p:nvSpPr>
        <p:spPr/>
        <p:txBody>
          <a:bodyPr/>
          <a:lstStyle/>
          <a:p>
            <a:r>
              <a:rPr lang="en-US" dirty="0"/>
              <a:t>Local modules</a:t>
            </a:r>
            <a:endParaRPr lang="en-IN" dirty="0"/>
          </a:p>
        </p:txBody>
      </p:sp>
      <p:pic>
        <p:nvPicPr>
          <p:cNvPr id="6" name="Content Placeholder 5">
            <a:extLst>
              <a:ext uri="{FF2B5EF4-FFF2-40B4-BE49-F238E27FC236}">
                <a16:creationId xmlns:a16="http://schemas.microsoft.com/office/drawing/2014/main" id="{9C10D4DE-1D61-E7EA-524A-C1C8408612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937657"/>
            <a:ext cx="10221686" cy="3657569"/>
          </a:xfrm>
        </p:spPr>
      </p:pic>
    </p:spTree>
    <p:extLst>
      <p:ext uri="{BB962C8B-B14F-4D97-AF65-F5344CB8AC3E}">
        <p14:creationId xmlns:p14="http://schemas.microsoft.com/office/powerpoint/2010/main" val="25133862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EE381-143F-F68A-7180-CF1796D513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034434-5C7C-3E8A-8231-4B4A05DD42E9}"/>
              </a:ext>
            </a:extLst>
          </p:cNvPr>
          <p:cNvSpPr>
            <a:spLocks noGrp="1"/>
          </p:cNvSpPr>
          <p:nvPr>
            <p:ph idx="1"/>
          </p:nvPr>
        </p:nvSpPr>
        <p:spPr/>
        <p:txBody>
          <a:bodyPr/>
          <a:lstStyle/>
          <a:p>
            <a:pPr algn="l"/>
            <a:r>
              <a:rPr lang="en-US" b="1" i="0" u="none" strike="noStrike" dirty="0">
                <a:solidFill>
                  <a:srgbClr val="008000"/>
                </a:solidFill>
                <a:effectLst/>
                <a:latin typeface="inherit"/>
                <a:hlinkClick r:id="rId2"/>
              </a:rPr>
              <a:t>normalize()</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It is used to normalize the given path</a:t>
            </a:r>
          </a:p>
          <a:p>
            <a:endParaRPr lang="en-IN" dirty="0"/>
          </a:p>
          <a:p>
            <a:endParaRPr lang="en-IN" dirty="0"/>
          </a:p>
          <a:p>
            <a:pPr algn="l"/>
            <a:r>
              <a:rPr lang="en-US" b="1" i="0" u="none" strike="noStrike" dirty="0" err="1">
                <a:solidFill>
                  <a:srgbClr val="008000"/>
                </a:solidFill>
                <a:effectLst/>
                <a:latin typeface="inherit"/>
                <a:hlinkClick r:id="rId3"/>
              </a:rPr>
              <a:t>toNamespacedPath</a:t>
            </a:r>
            <a:r>
              <a:rPr lang="en-US" b="1" i="0" u="none" strike="noStrike" dirty="0">
                <a:solidFill>
                  <a:srgbClr val="008000"/>
                </a:solidFill>
                <a:effectLst/>
                <a:latin typeface="inherit"/>
                <a:hlinkClick r:id="rId3"/>
              </a:rPr>
              <a:t>()</a:t>
            </a:r>
            <a:endParaRPr lang="en-US" b="0" i="0" dirty="0">
              <a:solidFill>
                <a:srgbClr val="000000"/>
              </a:solidFill>
              <a:effectLst/>
              <a:latin typeface="Verdana" panose="020B0604030504040204" pitchFamily="34" charset="0"/>
            </a:endParaRPr>
          </a:p>
          <a:p>
            <a:pPr algn="l"/>
            <a:r>
              <a:rPr lang="en-US" b="0" i="0">
                <a:solidFill>
                  <a:srgbClr val="000000"/>
                </a:solidFill>
                <a:effectLst/>
                <a:latin typeface="Verdana" panose="020B0604030504040204" pitchFamily="34" charset="0"/>
              </a:rPr>
              <a:t>It returns an equivalent namespace-prefixed path for the given path.</a:t>
            </a:r>
          </a:p>
          <a:p>
            <a:endParaRPr lang="en-IN" dirty="0"/>
          </a:p>
          <a:p>
            <a:endParaRPr lang="en-IN" dirty="0"/>
          </a:p>
          <a:p>
            <a:endParaRPr lang="en-IN" dirty="0"/>
          </a:p>
        </p:txBody>
      </p:sp>
    </p:spTree>
    <p:extLst>
      <p:ext uri="{BB962C8B-B14F-4D97-AF65-F5344CB8AC3E}">
        <p14:creationId xmlns:p14="http://schemas.microsoft.com/office/powerpoint/2010/main" val="26207646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089509-23D9-EEE8-062C-55EF9D7CDA83}"/>
              </a:ext>
            </a:extLst>
          </p:cNvPr>
          <p:cNvPicPr>
            <a:picLocks noGrp="1" noChangeAspect="1"/>
          </p:cNvPicPr>
          <p:nvPr>
            <p:ph idx="1"/>
          </p:nvPr>
        </p:nvPicPr>
        <p:blipFill>
          <a:blip r:embed="rId2"/>
          <a:stretch>
            <a:fillRect/>
          </a:stretch>
        </p:blipFill>
        <p:spPr>
          <a:xfrm>
            <a:off x="2651760" y="1690688"/>
            <a:ext cx="6195060" cy="4515802"/>
          </a:xfrm>
          <a:prstGeom prst="rect">
            <a:avLst/>
          </a:prstGeom>
        </p:spPr>
      </p:pic>
    </p:spTree>
    <p:extLst>
      <p:ext uri="{BB962C8B-B14F-4D97-AF65-F5344CB8AC3E}">
        <p14:creationId xmlns:p14="http://schemas.microsoft.com/office/powerpoint/2010/main" val="27771441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D23B00-4334-EDCA-BD34-9938FA9650C6}"/>
              </a:ext>
            </a:extLst>
          </p:cNvPr>
          <p:cNvPicPr>
            <a:picLocks noGrp="1" noChangeAspect="1"/>
          </p:cNvPicPr>
          <p:nvPr>
            <p:ph idx="1"/>
          </p:nvPr>
        </p:nvPicPr>
        <p:blipFill>
          <a:blip r:embed="rId2"/>
          <a:stretch>
            <a:fillRect/>
          </a:stretch>
        </p:blipFill>
        <p:spPr>
          <a:xfrm>
            <a:off x="1394460" y="754380"/>
            <a:ext cx="9498330" cy="5422583"/>
          </a:xfrm>
          <a:prstGeom prst="rect">
            <a:avLst/>
          </a:prstGeom>
        </p:spPr>
      </p:pic>
    </p:spTree>
    <p:extLst>
      <p:ext uri="{BB962C8B-B14F-4D97-AF65-F5344CB8AC3E}">
        <p14:creationId xmlns:p14="http://schemas.microsoft.com/office/powerpoint/2010/main" val="3149558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842D457-8BDD-0F41-98FD-841C0062D955}"/>
              </a:ext>
            </a:extLst>
          </p:cNvPr>
          <p:cNvPicPr>
            <a:picLocks noGrp="1" noChangeAspect="1"/>
          </p:cNvPicPr>
          <p:nvPr>
            <p:ph idx="1"/>
          </p:nvPr>
        </p:nvPicPr>
        <p:blipFill>
          <a:blip r:embed="rId2"/>
          <a:stretch>
            <a:fillRect/>
          </a:stretch>
        </p:blipFill>
        <p:spPr>
          <a:xfrm>
            <a:off x="1611085" y="478971"/>
            <a:ext cx="9622971" cy="5697992"/>
          </a:xfrm>
          <a:prstGeom prst="rect">
            <a:avLst/>
          </a:prstGeom>
          <a:solidFill>
            <a:schemeClr val="accent3">
              <a:lumMod val="60000"/>
              <a:lumOff val="40000"/>
            </a:schemeClr>
          </a:solidFill>
        </p:spPr>
      </p:pic>
    </p:spTree>
    <p:extLst>
      <p:ext uri="{BB962C8B-B14F-4D97-AF65-F5344CB8AC3E}">
        <p14:creationId xmlns:p14="http://schemas.microsoft.com/office/powerpoint/2010/main" val="2656100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53E0-2119-CF53-22E6-62975405F193}"/>
              </a:ext>
            </a:extLst>
          </p:cNvPr>
          <p:cNvSpPr>
            <a:spLocks noGrp="1"/>
          </p:cNvSpPr>
          <p:nvPr>
            <p:ph type="title"/>
          </p:nvPr>
        </p:nvSpPr>
        <p:spPr/>
        <p:txBody>
          <a:bodyPr/>
          <a:lstStyle/>
          <a:p>
            <a:r>
              <a:rPr lang="en-US" dirty="0"/>
              <a:t>How it works</a:t>
            </a:r>
            <a:endParaRPr lang="en-IN" dirty="0"/>
          </a:p>
        </p:txBody>
      </p:sp>
      <p:pic>
        <p:nvPicPr>
          <p:cNvPr id="4" name="Content Placeholder 3">
            <a:extLst>
              <a:ext uri="{FF2B5EF4-FFF2-40B4-BE49-F238E27FC236}">
                <a16:creationId xmlns:a16="http://schemas.microsoft.com/office/drawing/2014/main" id="{23537B0C-2DCE-8565-4CEA-81D1FFDABFC0}"/>
              </a:ext>
            </a:extLst>
          </p:cNvPr>
          <p:cNvPicPr>
            <a:picLocks noGrp="1" noChangeAspect="1"/>
          </p:cNvPicPr>
          <p:nvPr>
            <p:ph idx="1"/>
          </p:nvPr>
        </p:nvPicPr>
        <p:blipFill>
          <a:blip r:embed="rId2"/>
          <a:stretch>
            <a:fillRect/>
          </a:stretch>
        </p:blipFill>
        <p:spPr>
          <a:xfrm>
            <a:off x="3004457" y="2144486"/>
            <a:ext cx="6411686" cy="3733800"/>
          </a:xfrm>
          <a:prstGeom prst="rect">
            <a:avLst/>
          </a:prstGeom>
        </p:spPr>
      </p:pic>
    </p:spTree>
    <p:extLst>
      <p:ext uri="{BB962C8B-B14F-4D97-AF65-F5344CB8AC3E}">
        <p14:creationId xmlns:p14="http://schemas.microsoft.com/office/powerpoint/2010/main" val="122734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F8DD-C9A4-517A-2680-C7F0B616C260}"/>
              </a:ext>
            </a:extLst>
          </p:cNvPr>
          <p:cNvSpPr>
            <a:spLocks noGrp="1"/>
          </p:cNvSpPr>
          <p:nvPr>
            <p:ph type="title"/>
          </p:nvPr>
        </p:nvSpPr>
        <p:spPr/>
        <p:txBody>
          <a:bodyPr/>
          <a:lstStyle/>
          <a:p>
            <a:r>
              <a:rPr lang="en-US" dirty="0"/>
              <a:t>How can we create local module</a:t>
            </a:r>
            <a:endParaRPr lang="en-IN" dirty="0"/>
          </a:p>
        </p:txBody>
      </p:sp>
      <p:pic>
        <p:nvPicPr>
          <p:cNvPr id="6" name="Content Placeholder 5">
            <a:extLst>
              <a:ext uri="{FF2B5EF4-FFF2-40B4-BE49-F238E27FC236}">
                <a16:creationId xmlns:a16="http://schemas.microsoft.com/office/drawing/2014/main" id="{89F70C1A-62B1-F042-4585-D70C6B5444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170" y="1690688"/>
            <a:ext cx="9350829" cy="4006143"/>
          </a:xfrm>
        </p:spPr>
      </p:pic>
    </p:spTree>
    <p:extLst>
      <p:ext uri="{BB962C8B-B14F-4D97-AF65-F5344CB8AC3E}">
        <p14:creationId xmlns:p14="http://schemas.microsoft.com/office/powerpoint/2010/main" val="1038859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D382BDB-AEA0-4434-DFE6-34E3AE1B90F1}"/>
              </a:ext>
            </a:extLst>
          </p:cNvPr>
          <p:cNvPicPr>
            <a:picLocks noGrp="1" noChangeAspect="1"/>
          </p:cNvPicPr>
          <p:nvPr>
            <p:ph idx="1"/>
          </p:nvPr>
        </p:nvPicPr>
        <p:blipFill>
          <a:blip r:embed="rId2"/>
          <a:stretch>
            <a:fillRect/>
          </a:stretch>
        </p:blipFill>
        <p:spPr>
          <a:xfrm>
            <a:off x="3102428" y="1230086"/>
            <a:ext cx="6727372" cy="4742883"/>
          </a:xfrm>
          <a:prstGeom prst="rect">
            <a:avLst/>
          </a:prstGeom>
        </p:spPr>
      </p:pic>
      <p:sp>
        <p:nvSpPr>
          <p:cNvPr id="11" name="TextBox 10">
            <a:extLst>
              <a:ext uri="{FF2B5EF4-FFF2-40B4-BE49-F238E27FC236}">
                <a16:creationId xmlns:a16="http://schemas.microsoft.com/office/drawing/2014/main" id="{273CA24F-EDD4-BFBB-35EB-99BB3B6582B5}"/>
              </a:ext>
            </a:extLst>
          </p:cNvPr>
          <p:cNvSpPr txBox="1"/>
          <p:nvPr/>
        </p:nvSpPr>
        <p:spPr>
          <a:xfrm>
            <a:off x="3679371" y="544286"/>
            <a:ext cx="5573486" cy="523220"/>
          </a:xfrm>
          <a:prstGeom prst="rect">
            <a:avLst/>
          </a:prstGeom>
          <a:noFill/>
        </p:spPr>
        <p:txBody>
          <a:bodyPr wrap="square" rtlCol="0">
            <a:spAutoFit/>
          </a:bodyPr>
          <a:lstStyle/>
          <a:p>
            <a:pPr algn="ctr"/>
            <a:r>
              <a:rPr lang="en-US" sz="2800" b="1" dirty="0"/>
              <a:t>Example 2</a:t>
            </a:r>
            <a:endParaRPr lang="en-IN" sz="2800" b="1" dirty="0"/>
          </a:p>
        </p:txBody>
      </p:sp>
    </p:spTree>
    <p:extLst>
      <p:ext uri="{BB962C8B-B14F-4D97-AF65-F5344CB8AC3E}">
        <p14:creationId xmlns:p14="http://schemas.microsoft.com/office/powerpoint/2010/main" val="4221722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CF36BB-7A99-D732-B4FE-792BCDF971F5}"/>
              </a:ext>
            </a:extLst>
          </p:cNvPr>
          <p:cNvSpPr>
            <a:spLocks noGrp="1"/>
          </p:cNvSpPr>
          <p:nvPr>
            <p:ph idx="1"/>
          </p:nvPr>
        </p:nvSpPr>
        <p:spPr/>
        <p:txBody>
          <a:bodyPr>
            <a:prstTxWarp prst="textSlantDown">
              <a:avLst/>
            </a:prstTxWarp>
          </a:bodyPr>
          <a:lstStyle/>
          <a:p>
            <a:pPr marL="0" indent="0">
              <a:buNone/>
            </a:pPr>
            <a:r>
              <a:rPr lang="en-US" dirty="0"/>
              <a:t>We will discuss the third type of module i.e.  Third party modules later on  </a:t>
            </a:r>
            <a:endParaRPr lang="en-IN" dirty="0"/>
          </a:p>
        </p:txBody>
      </p:sp>
    </p:spTree>
    <p:extLst>
      <p:ext uri="{BB962C8B-B14F-4D97-AF65-F5344CB8AC3E}">
        <p14:creationId xmlns:p14="http://schemas.microsoft.com/office/powerpoint/2010/main" val="1755952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51C8-D3E7-1348-A59C-B4D63EFC949A}"/>
              </a:ext>
            </a:extLst>
          </p:cNvPr>
          <p:cNvSpPr>
            <a:spLocks noGrp="1"/>
          </p:cNvSpPr>
          <p:nvPr>
            <p:ph type="title"/>
          </p:nvPr>
        </p:nvSpPr>
        <p:spPr>
          <a:xfrm>
            <a:off x="838200" y="789668"/>
            <a:ext cx="10515600" cy="1325563"/>
          </a:xfrm>
        </p:spPr>
        <p:txBody>
          <a:bodyPr>
            <a:normAutofit fontScale="90000"/>
          </a:bodyPr>
          <a:lstStyle/>
          <a:p>
            <a:pPr algn="ctr"/>
            <a:r>
              <a:rPr lang="en-US" dirty="0"/>
              <a:t>Now it is time to focus on core modules</a:t>
            </a:r>
            <a:br>
              <a:rPr lang="en-US" dirty="0"/>
            </a:br>
            <a:r>
              <a:rPr lang="en-US" dirty="0"/>
              <a:t> </a:t>
            </a:r>
            <a:br>
              <a:rPr lang="en-US" dirty="0"/>
            </a:br>
            <a:br>
              <a:rPr lang="en-US" dirty="0"/>
            </a:br>
            <a:r>
              <a:rPr lang="en-US" dirty="0"/>
              <a:t>first we will discuss about file module</a:t>
            </a:r>
            <a:endParaRPr lang="en-IN" dirty="0"/>
          </a:p>
        </p:txBody>
      </p:sp>
      <p:sp>
        <p:nvSpPr>
          <p:cNvPr id="3" name="Content Placeholder 2">
            <a:extLst>
              <a:ext uri="{FF2B5EF4-FFF2-40B4-BE49-F238E27FC236}">
                <a16:creationId xmlns:a16="http://schemas.microsoft.com/office/drawing/2014/main" id="{F3B4B0AD-3F7D-44B1-0DEF-A5816BC603FD}"/>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IN" dirty="0"/>
          </a:p>
          <a:p>
            <a:endParaRPr lang="en-US" dirty="0"/>
          </a:p>
          <a:p>
            <a:endParaRPr lang="en-US" dirty="0"/>
          </a:p>
          <a:p>
            <a:endParaRPr lang="en-IN" dirty="0"/>
          </a:p>
        </p:txBody>
      </p:sp>
      <p:pic>
        <p:nvPicPr>
          <p:cNvPr id="4" name="Picture 3">
            <a:extLst>
              <a:ext uri="{FF2B5EF4-FFF2-40B4-BE49-F238E27FC236}">
                <a16:creationId xmlns:a16="http://schemas.microsoft.com/office/drawing/2014/main" id="{CE3EF45D-C9D9-0E08-4E23-E753810F6840}"/>
              </a:ext>
            </a:extLst>
          </p:cNvPr>
          <p:cNvPicPr>
            <a:picLocks noChangeAspect="1"/>
          </p:cNvPicPr>
          <p:nvPr/>
        </p:nvPicPr>
        <p:blipFill>
          <a:blip r:embed="rId2"/>
          <a:stretch>
            <a:fillRect/>
          </a:stretch>
        </p:blipFill>
        <p:spPr>
          <a:xfrm>
            <a:off x="4071257" y="2858181"/>
            <a:ext cx="4604657" cy="2900362"/>
          </a:xfrm>
          <a:prstGeom prst="rect">
            <a:avLst/>
          </a:prstGeom>
        </p:spPr>
      </p:pic>
    </p:spTree>
    <p:extLst>
      <p:ext uri="{BB962C8B-B14F-4D97-AF65-F5344CB8AC3E}">
        <p14:creationId xmlns:p14="http://schemas.microsoft.com/office/powerpoint/2010/main" val="162316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4ED4C6-7B79-8935-5FA1-54A69D32EFD8}"/>
              </a:ext>
            </a:extLst>
          </p:cNvPr>
          <p:cNvPicPr>
            <a:picLocks noGrp="1" noChangeAspect="1"/>
          </p:cNvPicPr>
          <p:nvPr>
            <p:ph idx="1"/>
          </p:nvPr>
        </p:nvPicPr>
        <p:blipFill rotWithShape="1">
          <a:blip r:embed="rId2"/>
          <a:srcRect b="52248"/>
          <a:stretch/>
        </p:blipFill>
        <p:spPr>
          <a:xfrm>
            <a:off x="1491342" y="1164771"/>
            <a:ext cx="9165771" cy="4201886"/>
          </a:xfrm>
          <a:prstGeom prst="rect">
            <a:avLst/>
          </a:prstGeom>
        </p:spPr>
      </p:pic>
    </p:spTree>
    <p:extLst>
      <p:ext uri="{BB962C8B-B14F-4D97-AF65-F5344CB8AC3E}">
        <p14:creationId xmlns:p14="http://schemas.microsoft.com/office/powerpoint/2010/main" val="1083239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721D492-5E83-BDA2-752A-9EB6C83DF082}"/>
              </a:ext>
            </a:extLst>
          </p:cNvPr>
          <p:cNvPicPr>
            <a:picLocks noGrp="1" noChangeAspect="1"/>
          </p:cNvPicPr>
          <p:nvPr>
            <p:ph idx="1"/>
          </p:nvPr>
        </p:nvPicPr>
        <p:blipFill>
          <a:blip r:embed="rId2"/>
          <a:stretch>
            <a:fillRect/>
          </a:stretch>
        </p:blipFill>
        <p:spPr>
          <a:xfrm>
            <a:off x="2351314" y="620486"/>
            <a:ext cx="7913915" cy="5943600"/>
          </a:xfrm>
          <a:prstGeom prst="rect">
            <a:avLst/>
          </a:prstGeom>
        </p:spPr>
      </p:pic>
    </p:spTree>
    <p:extLst>
      <p:ext uri="{BB962C8B-B14F-4D97-AF65-F5344CB8AC3E}">
        <p14:creationId xmlns:p14="http://schemas.microsoft.com/office/powerpoint/2010/main" val="3035506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064592-F792-EDF7-D727-20937FD5DDD4}"/>
              </a:ext>
            </a:extLst>
          </p:cNvPr>
          <p:cNvPicPr>
            <a:picLocks noGrp="1" noChangeAspect="1"/>
          </p:cNvPicPr>
          <p:nvPr>
            <p:ph idx="1"/>
          </p:nvPr>
        </p:nvPicPr>
        <p:blipFill>
          <a:blip r:embed="rId2"/>
          <a:stretch>
            <a:fillRect/>
          </a:stretch>
        </p:blipFill>
        <p:spPr>
          <a:xfrm>
            <a:off x="1883229" y="762000"/>
            <a:ext cx="8784771" cy="5943600"/>
          </a:xfrm>
          <a:prstGeom prst="rect">
            <a:avLst/>
          </a:prstGeom>
        </p:spPr>
      </p:pic>
    </p:spTree>
    <p:extLst>
      <p:ext uri="{BB962C8B-B14F-4D97-AF65-F5344CB8AC3E}">
        <p14:creationId xmlns:p14="http://schemas.microsoft.com/office/powerpoint/2010/main" val="2392391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73EC-5079-84E2-02E8-9633C2B9202E}"/>
              </a:ext>
            </a:extLst>
          </p:cNvPr>
          <p:cNvSpPr>
            <a:spLocks noGrp="1"/>
          </p:cNvSpPr>
          <p:nvPr>
            <p:ph type="title"/>
          </p:nvPr>
        </p:nvSpPr>
        <p:spPr/>
        <p:txBody>
          <a:bodyPr/>
          <a:lstStyle/>
          <a:p>
            <a:r>
              <a:rPr lang="en-US" dirty="0"/>
              <a:t>To read a file asynchronously</a:t>
            </a:r>
            <a:endParaRPr lang="en-IN" dirty="0"/>
          </a:p>
        </p:txBody>
      </p:sp>
      <p:sp>
        <p:nvSpPr>
          <p:cNvPr id="3" name="Content Placeholder 2">
            <a:extLst>
              <a:ext uri="{FF2B5EF4-FFF2-40B4-BE49-F238E27FC236}">
                <a16:creationId xmlns:a16="http://schemas.microsoft.com/office/drawing/2014/main" id="{66A6D4E1-2FBB-DE42-346D-FFA3E494036D}"/>
              </a:ext>
            </a:extLst>
          </p:cNvPr>
          <p:cNvSpPr>
            <a:spLocks noGrp="1"/>
          </p:cNvSpPr>
          <p:nvPr>
            <p:ph idx="1"/>
          </p:nvPr>
        </p:nvSpPr>
        <p:spPr/>
        <p:txBody>
          <a:bodyPr>
            <a:normAutofit fontScale="92500" lnSpcReduction="20000"/>
          </a:bodyPr>
          <a:lstStyle/>
          <a:p>
            <a:pPr marL="0" indent="0">
              <a:buNone/>
            </a:pPr>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fs = require(</a:t>
            </a:r>
            <a:r>
              <a:rPr lang="en-IN" b="0">
                <a:solidFill>
                  <a:srgbClr val="A31515"/>
                </a:solidFill>
                <a:effectLst/>
                <a:latin typeface="Consolas" panose="020B0609020204030204" pitchFamily="49" charset="0"/>
              </a:rPr>
              <a:t>'fs'</a:t>
            </a:r>
            <a:r>
              <a:rPr lang="en-IN" b="0">
                <a:solidFill>
                  <a:srgbClr val="000000"/>
                </a:solidFill>
                <a:effectLst/>
                <a:latin typeface="Consolas" panose="020B0609020204030204" pitchFamily="49" charset="0"/>
              </a:rPr>
              <a:t>)</a:t>
            </a:r>
            <a:endParaRPr lang="en-IN" b="0" dirty="0">
              <a:solidFill>
                <a:srgbClr val="000000"/>
              </a:solidFill>
              <a:effectLst/>
              <a:latin typeface="Consolas" panose="020B0609020204030204" pitchFamily="49" charset="0"/>
            </a:endParaRPr>
          </a:p>
          <a:p>
            <a:pPr marL="0" indent="0">
              <a:buNone/>
            </a:pPr>
            <a:br>
              <a:rPr lang="en-IN" b="0" dirty="0">
                <a:solidFill>
                  <a:srgbClr val="000000"/>
                </a:solidFill>
                <a:effectLst/>
                <a:latin typeface="Consolas" panose="020B0609020204030204" pitchFamily="49" charset="0"/>
              </a:rPr>
            </a:br>
            <a:r>
              <a:rPr lang="en-IN" b="0" dirty="0" err="1">
                <a:solidFill>
                  <a:srgbClr val="000000"/>
                </a:solidFill>
                <a:effectLst/>
                <a:latin typeface="Consolas" panose="020B0609020204030204" pitchFamily="49" charset="0"/>
              </a:rPr>
              <a:t>fs.readFile</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'myfile.txt'</a:t>
            </a: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'utf8'</a:t>
            </a:r>
            <a:r>
              <a:rPr lang="en-IN" b="0" dirty="0">
                <a:solidFill>
                  <a:srgbClr val="000000"/>
                </a:solidFill>
                <a:effectLst/>
                <a:latin typeface="Consolas" panose="020B0609020204030204" pitchFamily="49" charset="0"/>
              </a:rPr>
              <a:t>, (err, data) </a:t>
            </a:r>
            <a:r>
              <a:rPr lang="en-IN" b="0" dirty="0">
                <a:solidFill>
                  <a:srgbClr val="0000FF"/>
                </a:solidFill>
                <a:effectLst/>
                <a:latin typeface="Consolas" panose="020B0609020204030204" pitchFamily="49" charset="0"/>
              </a:rPr>
              <a:t>=&gt;</a:t>
            </a:r>
            <a:r>
              <a:rPr lang="en-IN" b="0" dirty="0">
                <a:solidFill>
                  <a:srgbClr val="000000"/>
                </a:solidFill>
                <a:effectLst/>
                <a:latin typeface="Consolas" panose="020B0609020204030204" pitchFamily="49" charset="0"/>
              </a:rPr>
              <a:t> {</a:t>
            </a:r>
          </a:p>
          <a:p>
            <a:pPr marL="0" indent="0">
              <a:buNone/>
            </a:pP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if</a:t>
            </a:r>
            <a:r>
              <a:rPr lang="en-IN" b="0" dirty="0">
                <a:solidFill>
                  <a:srgbClr val="000000"/>
                </a:solidFill>
                <a:effectLst/>
                <a:latin typeface="Consolas" panose="020B0609020204030204" pitchFamily="49" charset="0"/>
              </a:rPr>
              <a:t> (err) {</a:t>
            </a:r>
          </a:p>
          <a:p>
            <a:pPr marL="0" indent="0">
              <a:buNone/>
            </a:pP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console.error</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'Error reading file:'</a:t>
            </a:r>
            <a:r>
              <a:rPr lang="en-IN" b="0" dirty="0">
                <a:solidFill>
                  <a:srgbClr val="000000"/>
                </a:solidFill>
                <a:effectLst/>
                <a:latin typeface="Consolas" panose="020B0609020204030204" pitchFamily="49" charset="0"/>
              </a:rPr>
              <a:t>, err)</a:t>
            </a:r>
          </a:p>
          <a:p>
            <a:pPr marL="0" indent="0">
              <a:buNone/>
            </a:pP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return</a:t>
            </a:r>
            <a:endParaRPr lang="en-IN" b="0" dirty="0">
              <a:solidFill>
                <a:srgbClr val="000000"/>
              </a:solidFill>
              <a:effectLst/>
              <a:latin typeface="Consolas" panose="020B0609020204030204" pitchFamily="49" charset="0"/>
            </a:endParaRPr>
          </a:p>
          <a:p>
            <a:pPr marL="0" indent="0">
              <a:buNone/>
            </a:pPr>
            <a:r>
              <a:rPr lang="en-IN" b="0" dirty="0">
                <a:solidFill>
                  <a:srgbClr val="000000"/>
                </a:solidFill>
                <a:effectLst/>
                <a:latin typeface="Consolas" panose="020B0609020204030204" pitchFamily="49" charset="0"/>
              </a:rPr>
              <a:t>  }</a:t>
            </a:r>
          </a:p>
          <a:p>
            <a:pPr marL="0" indent="0">
              <a:buNone/>
            </a:pPr>
            <a:r>
              <a:rPr lang="en-IN" b="0" dirty="0">
                <a:solidFill>
                  <a:srgbClr val="000000"/>
                </a:solidFill>
                <a:effectLst/>
                <a:latin typeface="Consolas" panose="020B0609020204030204" pitchFamily="49" charset="0"/>
              </a:rPr>
              <a:t>  console.log(</a:t>
            </a:r>
            <a:r>
              <a:rPr lang="en-IN" b="0" dirty="0">
                <a:solidFill>
                  <a:srgbClr val="A31515"/>
                </a:solidFill>
                <a:effectLst/>
                <a:latin typeface="Consolas" panose="020B0609020204030204" pitchFamily="49" charset="0"/>
              </a:rPr>
              <a:t>'File content:'</a:t>
            </a:r>
            <a:r>
              <a:rPr lang="en-IN" b="0" dirty="0">
                <a:solidFill>
                  <a:srgbClr val="000000"/>
                </a:solidFill>
                <a:effectLst/>
                <a:latin typeface="Consolas" panose="020B0609020204030204" pitchFamily="49" charset="0"/>
              </a:rPr>
              <a:t>, data)</a:t>
            </a:r>
          </a:p>
          <a:p>
            <a:pPr marL="0" indent="0">
              <a:buNone/>
            </a:pPr>
            <a:r>
              <a:rPr lang="en-IN" b="0" dirty="0">
                <a:solidFill>
                  <a:srgbClr val="000000"/>
                </a:solidFill>
                <a:effectLst/>
                <a:latin typeface="Consolas" panose="020B0609020204030204" pitchFamily="49" charset="0"/>
              </a:rPr>
              <a:t>})</a:t>
            </a:r>
          </a:p>
          <a:p>
            <a:pPr marL="0" indent="0">
              <a:buNone/>
            </a:pPr>
            <a:br>
              <a:rPr lang="en-IN" b="0" dirty="0">
                <a:solidFill>
                  <a:srgbClr val="000000"/>
                </a:solidFill>
                <a:effectLst/>
                <a:latin typeface="Consolas" panose="020B0609020204030204" pitchFamily="49" charset="0"/>
              </a:rPr>
            </a:br>
            <a:endParaRPr lang="en-IN" b="0" dirty="0">
              <a:solidFill>
                <a:srgbClr val="000000"/>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3720915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5DD5DA-A394-DB1C-CACB-9A26449D9FFA}"/>
              </a:ext>
            </a:extLst>
          </p:cNvPr>
          <p:cNvPicPr>
            <a:picLocks noGrp="1" noChangeAspect="1"/>
          </p:cNvPicPr>
          <p:nvPr>
            <p:ph idx="1"/>
          </p:nvPr>
        </p:nvPicPr>
        <p:blipFill>
          <a:blip r:embed="rId2"/>
          <a:stretch>
            <a:fillRect/>
          </a:stretch>
        </p:blipFill>
        <p:spPr>
          <a:xfrm>
            <a:off x="2318657" y="522514"/>
            <a:ext cx="7685314" cy="5654449"/>
          </a:xfrm>
          <a:prstGeom prst="rect">
            <a:avLst/>
          </a:prstGeom>
        </p:spPr>
      </p:pic>
    </p:spTree>
    <p:extLst>
      <p:ext uri="{BB962C8B-B14F-4D97-AF65-F5344CB8AC3E}">
        <p14:creationId xmlns:p14="http://schemas.microsoft.com/office/powerpoint/2010/main" val="1160299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7063C7-896F-D009-1B0C-BE490DBFB80B}"/>
              </a:ext>
            </a:extLst>
          </p:cNvPr>
          <p:cNvPicPr>
            <a:picLocks noGrp="1" noChangeAspect="1"/>
          </p:cNvPicPr>
          <p:nvPr>
            <p:ph idx="1"/>
          </p:nvPr>
        </p:nvPicPr>
        <p:blipFill>
          <a:blip r:embed="rId2"/>
          <a:stretch>
            <a:fillRect/>
          </a:stretch>
        </p:blipFill>
        <p:spPr>
          <a:xfrm>
            <a:off x="2677886" y="870857"/>
            <a:ext cx="7576457" cy="5306106"/>
          </a:xfrm>
          <a:prstGeom prst="rect">
            <a:avLst/>
          </a:prstGeom>
        </p:spPr>
      </p:pic>
    </p:spTree>
    <p:extLst>
      <p:ext uri="{BB962C8B-B14F-4D97-AF65-F5344CB8AC3E}">
        <p14:creationId xmlns:p14="http://schemas.microsoft.com/office/powerpoint/2010/main" val="2309736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E8FF9C2-1C2F-F683-4F0D-02C539F71A1B}"/>
              </a:ext>
            </a:extLst>
          </p:cNvPr>
          <p:cNvPicPr>
            <a:picLocks noGrp="1" noChangeAspect="1"/>
          </p:cNvPicPr>
          <p:nvPr>
            <p:ph idx="1"/>
          </p:nvPr>
        </p:nvPicPr>
        <p:blipFill>
          <a:blip r:embed="rId2"/>
          <a:stretch>
            <a:fillRect/>
          </a:stretch>
        </p:blipFill>
        <p:spPr>
          <a:xfrm>
            <a:off x="2275114" y="707571"/>
            <a:ext cx="7870371" cy="5469392"/>
          </a:xfrm>
          <a:prstGeom prst="rect">
            <a:avLst/>
          </a:prstGeom>
        </p:spPr>
      </p:pic>
    </p:spTree>
    <p:extLst>
      <p:ext uri="{BB962C8B-B14F-4D97-AF65-F5344CB8AC3E}">
        <p14:creationId xmlns:p14="http://schemas.microsoft.com/office/powerpoint/2010/main" val="3135548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BF09BE8-A020-45CA-4612-56A6363A68FC}"/>
              </a:ext>
            </a:extLst>
          </p:cNvPr>
          <p:cNvPicPr>
            <a:picLocks noGrp="1" noChangeAspect="1"/>
          </p:cNvPicPr>
          <p:nvPr>
            <p:ph idx="1"/>
          </p:nvPr>
        </p:nvPicPr>
        <p:blipFill>
          <a:blip r:embed="rId2"/>
          <a:stretch>
            <a:fillRect/>
          </a:stretch>
        </p:blipFill>
        <p:spPr>
          <a:xfrm>
            <a:off x="2460172" y="751114"/>
            <a:ext cx="8055428" cy="5425849"/>
          </a:xfrm>
          <a:prstGeom prst="rect">
            <a:avLst/>
          </a:prstGeom>
        </p:spPr>
      </p:pic>
    </p:spTree>
    <p:extLst>
      <p:ext uri="{BB962C8B-B14F-4D97-AF65-F5344CB8AC3E}">
        <p14:creationId xmlns:p14="http://schemas.microsoft.com/office/powerpoint/2010/main" val="3634599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6C16528-10F0-D3B7-86FC-70EB437AF035}"/>
              </a:ext>
            </a:extLst>
          </p:cNvPr>
          <p:cNvPicPr>
            <a:picLocks noGrp="1" noChangeAspect="1"/>
          </p:cNvPicPr>
          <p:nvPr>
            <p:ph idx="1"/>
          </p:nvPr>
        </p:nvPicPr>
        <p:blipFill>
          <a:blip r:embed="rId2"/>
          <a:stretch>
            <a:fillRect/>
          </a:stretch>
        </p:blipFill>
        <p:spPr>
          <a:xfrm>
            <a:off x="3450770" y="1567544"/>
            <a:ext cx="5617029" cy="4276158"/>
          </a:xfrm>
          <a:prstGeom prst="rect">
            <a:avLst/>
          </a:prstGeom>
        </p:spPr>
      </p:pic>
      <p:sp>
        <p:nvSpPr>
          <p:cNvPr id="5" name="TextBox 4">
            <a:extLst>
              <a:ext uri="{FF2B5EF4-FFF2-40B4-BE49-F238E27FC236}">
                <a16:creationId xmlns:a16="http://schemas.microsoft.com/office/drawing/2014/main" id="{0560741D-9F2D-7FA9-C387-1EFFD82F47D9}"/>
              </a:ext>
            </a:extLst>
          </p:cNvPr>
          <p:cNvSpPr txBox="1"/>
          <p:nvPr/>
        </p:nvSpPr>
        <p:spPr>
          <a:xfrm>
            <a:off x="2503714" y="576943"/>
            <a:ext cx="8284029" cy="584775"/>
          </a:xfrm>
          <a:prstGeom prst="rect">
            <a:avLst/>
          </a:prstGeom>
          <a:noFill/>
        </p:spPr>
        <p:txBody>
          <a:bodyPr wrap="square" rtlCol="0">
            <a:spAutoFit/>
          </a:bodyPr>
          <a:lstStyle/>
          <a:p>
            <a:r>
              <a:rPr lang="en-US" sz="3200" b="1" dirty="0"/>
              <a:t>How asynchronous feature of node </a:t>
            </a:r>
            <a:r>
              <a:rPr lang="en-US" sz="3200" b="1" dirty="0" err="1"/>
              <a:t>js</a:t>
            </a:r>
            <a:r>
              <a:rPr lang="en-US" sz="3200" b="1" dirty="0"/>
              <a:t> works…..</a:t>
            </a:r>
            <a:endParaRPr lang="en-IN" sz="3200" b="1" dirty="0"/>
          </a:p>
        </p:txBody>
      </p:sp>
    </p:spTree>
    <p:extLst>
      <p:ext uri="{BB962C8B-B14F-4D97-AF65-F5344CB8AC3E}">
        <p14:creationId xmlns:p14="http://schemas.microsoft.com/office/powerpoint/2010/main" val="654950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4CD6E4F-5BF9-86CD-212C-885514D94594}"/>
              </a:ext>
            </a:extLst>
          </p:cNvPr>
          <p:cNvPicPr>
            <a:picLocks noGrp="1" noChangeAspect="1"/>
          </p:cNvPicPr>
          <p:nvPr>
            <p:ph idx="1"/>
          </p:nvPr>
        </p:nvPicPr>
        <p:blipFill>
          <a:blip r:embed="rId2"/>
          <a:stretch>
            <a:fillRect/>
          </a:stretch>
        </p:blipFill>
        <p:spPr>
          <a:xfrm>
            <a:off x="2590801" y="1110344"/>
            <a:ext cx="6966856" cy="4619738"/>
          </a:xfrm>
          <a:prstGeom prst="rect">
            <a:avLst/>
          </a:prstGeom>
        </p:spPr>
      </p:pic>
    </p:spTree>
    <p:extLst>
      <p:ext uri="{BB962C8B-B14F-4D97-AF65-F5344CB8AC3E}">
        <p14:creationId xmlns:p14="http://schemas.microsoft.com/office/powerpoint/2010/main" val="50632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5721-3C3E-4030-E530-7F23ED899BF0}"/>
              </a:ext>
            </a:extLst>
          </p:cNvPr>
          <p:cNvSpPr>
            <a:spLocks noGrp="1"/>
          </p:cNvSpPr>
          <p:nvPr>
            <p:ph type="title"/>
          </p:nvPr>
        </p:nvSpPr>
        <p:spPr>
          <a:xfrm>
            <a:off x="838200" y="365126"/>
            <a:ext cx="10515600" cy="745218"/>
          </a:xfrm>
        </p:spPr>
        <p:txBody>
          <a:bodyPr>
            <a:normAutofit/>
          </a:bodyPr>
          <a:lstStyle/>
          <a:p>
            <a:r>
              <a:rPr lang="en-IN" sz="4000" dirty="0">
                <a:latin typeface="Times New Roman" panose="02020603050405020304" pitchFamily="18" charset="0"/>
                <a:cs typeface="Times New Roman" panose="02020603050405020304" pitchFamily="18" charset="0"/>
              </a:rPr>
              <a:t>Working with </a:t>
            </a:r>
            <a:r>
              <a:rPr lang="en-IN" sz="4000" dirty="0" err="1">
                <a:latin typeface="Times New Roman" panose="02020603050405020304" pitchFamily="18" charset="0"/>
                <a:cs typeface="Times New Roman" panose="02020603050405020304" pitchFamily="18" charset="0"/>
              </a:rPr>
              <a:t>json</a:t>
            </a:r>
            <a:r>
              <a:rPr lang="en-IN" sz="4000" dirty="0">
                <a:latin typeface="Times New Roman" panose="02020603050405020304" pitchFamily="18" charset="0"/>
                <a:cs typeface="Times New Roman" panose="02020603050405020304" pitchFamily="18" charset="0"/>
              </a:rPr>
              <a:t> files</a:t>
            </a:r>
          </a:p>
        </p:txBody>
      </p:sp>
      <p:sp>
        <p:nvSpPr>
          <p:cNvPr id="3" name="Content Placeholder 2">
            <a:extLst>
              <a:ext uri="{FF2B5EF4-FFF2-40B4-BE49-F238E27FC236}">
                <a16:creationId xmlns:a16="http://schemas.microsoft.com/office/drawing/2014/main" id="{77D4C14C-D6E4-37B8-AFE4-AE4112B669DD}"/>
              </a:ext>
            </a:extLst>
          </p:cNvPr>
          <p:cNvSpPr>
            <a:spLocks noGrp="1"/>
          </p:cNvSpPr>
          <p:nvPr>
            <p:ph idx="1"/>
          </p:nvPr>
        </p:nvSpPr>
        <p:spPr>
          <a:xfrm>
            <a:off x="838200" y="1251856"/>
            <a:ext cx="10907486" cy="5241017"/>
          </a:xfrm>
        </p:spPr>
        <p:txBody>
          <a:bodyPr>
            <a:normAutofit lnSpcReduction="10000"/>
          </a:bodyPr>
          <a:lstStyle/>
          <a:p>
            <a:pPr algn="just"/>
            <a:r>
              <a:rPr lang="en-US" b="0" i="0" dirty="0">
                <a:solidFill>
                  <a:srgbClr val="374151"/>
                </a:solidFill>
                <a:effectLst/>
                <a:latin typeface="Söhne"/>
              </a:rPr>
              <a:t>JSON (JavaScript Object Notation) files are a common data interchange format used to store and exchange data between systems. </a:t>
            </a:r>
          </a:p>
          <a:p>
            <a:pPr algn="just"/>
            <a:endParaRPr lang="en-US" b="0" i="0" dirty="0">
              <a:solidFill>
                <a:srgbClr val="374151"/>
              </a:solidFill>
              <a:effectLst/>
              <a:latin typeface="Söhne"/>
            </a:endParaRPr>
          </a:p>
          <a:p>
            <a:pPr algn="just"/>
            <a:endParaRPr lang="en-US" dirty="0">
              <a:solidFill>
                <a:srgbClr val="374151"/>
              </a:solidFill>
              <a:latin typeface="Söhne"/>
            </a:endParaRPr>
          </a:p>
          <a:p>
            <a:pPr algn="just"/>
            <a:endParaRPr lang="en-US" b="0" i="0" dirty="0">
              <a:solidFill>
                <a:srgbClr val="374151"/>
              </a:solidFill>
              <a:effectLst/>
              <a:latin typeface="Söhne"/>
            </a:endParaRPr>
          </a:p>
          <a:p>
            <a:pPr algn="just"/>
            <a:r>
              <a:rPr lang="en-US" b="0" i="0" dirty="0">
                <a:solidFill>
                  <a:srgbClr val="374151"/>
                </a:solidFill>
                <a:effectLst/>
                <a:latin typeface="Söhne"/>
              </a:rPr>
              <a:t>JSON is a lightweight, text-based format that is easy for humans to read and write, and easy for machines to parse and generate. </a:t>
            </a:r>
          </a:p>
          <a:p>
            <a:pPr algn="just"/>
            <a:endParaRPr lang="en-US" b="0" i="0" dirty="0">
              <a:solidFill>
                <a:srgbClr val="374151"/>
              </a:solidFill>
              <a:effectLst/>
              <a:latin typeface="Söhne"/>
            </a:endParaRPr>
          </a:p>
          <a:p>
            <a:pPr algn="just"/>
            <a:endParaRPr lang="en-US" b="0" i="0" dirty="0">
              <a:solidFill>
                <a:srgbClr val="374151"/>
              </a:solidFill>
              <a:effectLst/>
              <a:latin typeface="Söhne"/>
            </a:endParaRPr>
          </a:p>
          <a:p>
            <a:pPr algn="just"/>
            <a:endParaRPr lang="en-US" dirty="0">
              <a:solidFill>
                <a:srgbClr val="374151"/>
              </a:solidFill>
              <a:latin typeface="Söhne"/>
            </a:endParaRPr>
          </a:p>
          <a:p>
            <a:pPr algn="just"/>
            <a:r>
              <a:rPr lang="en-US" b="0" i="0" dirty="0">
                <a:solidFill>
                  <a:srgbClr val="374151"/>
                </a:solidFill>
                <a:effectLst/>
                <a:latin typeface="Söhne"/>
              </a:rPr>
              <a:t>JSON files typically have a ".</a:t>
            </a:r>
            <a:r>
              <a:rPr lang="en-US" b="0" i="0" dirty="0" err="1">
                <a:solidFill>
                  <a:srgbClr val="374151"/>
                </a:solidFill>
                <a:effectLst/>
                <a:latin typeface="Söhne"/>
              </a:rPr>
              <a:t>json</a:t>
            </a:r>
            <a:r>
              <a:rPr lang="en-US" b="0" i="0" dirty="0">
                <a:solidFill>
                  <a:srgbClr val="374151"/>
                </a:solidFill>
                <a:effectLst/>
                <a:latin typeface="Söhne"/>
              </a:rPr>
              <a:t>" file extension.</a:t>
            </a:r>
            <a:endParaRPr lang="en-IN" dirty="0"/>
          </a:p>
        </p:txBody>
      </p:sp>
    </p:spTree>
    <p:extLst>
      <p:ext uri="{BB962C8B-B14F-4D97-AF65-F5344CB8AC3E}">
        <p14:creationId xmlns:p14="http://schemas.microsoft.com/office/powerpoint/2010/main" val="1167234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809E-F3AA-1D5B-CEB6-F62DDE87C365}"/>
              </a:ext>
            </a:extLst>
          </p:cNvPr>
          <p:cNvSpPr>
            <a:spLocks noGrp="1"/>
          </p:cNvSpPr>
          <p:nvPr>
            <p:ph type="title"/>
          </p:nvPr>
        </p:nvSpPr>
        <p:spPr>
          <a:xfrm>
            <a:off x="838200" y="365126"/>
            <a:ext cx="10515600" cy="658132"/>
          </a:xfrm>
        </p:spPr>
        <p:txBody>
          <a:bodyPr>
            <a:normAutofit fontScale="90000"/>
          </a:bodyPr>
          <a:lstStyle/>
          <a:p>
            <a:pPr algn="ctr"/>
            <a:r>
              <a:rPr lang="en-US" dirty="0"/>
              <a:t>UNIT II</a:t>
            </a:r>
            <a:endParaRPr lang="en-IN" dirty="0"/>
          </a:p>
        </p:txBody>
      </p:sp>
      <p:sp>
        <p:nvSpPr>
          <p:cNvPr id="3" name="Content Placeholder 2">
            <a:extLst>
              <a:ext uri="{FF2B5EF4-FFF2-40B4-BE49-F238E27FC236}">
                <a16:creationId xmlns:a16="http://schemas.microsoft.com/office/drawing/2014/main" id="{B045247A-668A-6941-9FC2-E53D82BDE853}"/>
              </a:ext>
            </a:extLst>
          </p:cNvPr>
          <p:cNvSpPr>
            <a:spLocks noGrp="1"/>
          </p:cNvSpPr>
          <p:nvPr>
            <p:ph idx="1"/>
          </p:nvPr>
        </p:nvSpPr>
        <p:spPr>
          <a:xfrm>
            <a:off x="838200" y="1208314"/>
            <a:ext cx="10515600" cy="4968649"/>
          </a:xfrm>
        </p:spPr>
        <p:txBody>
          <a:bodyPr>
            <a:normAutofit fontScale="92500" lnSpcReduction="10000"/>
          </a:bodyPr>
          <a:lstStyle/>
          <a:p>
            <a:r>
              <a:rPr lang="en-US" b="1" dirty="0"/>
              <a:t>WHAT IS A MODULE</a:t>
            </a:r>
          </a:p>
          <a:p>
            <a:endParaRPr lang="en-US" dirty="0">
              <a:solidFill>
                <a:srgbClr val="212121"/>
              </a:solidFill>
              <a:latin typeface="__myFont_3ea10a"/>
            </a:endParaRPr>
          </a:p>
          <a:p>
            <a:r>
              <a:rPr lang="en-US" dirty="0">
                <a:solidFill>
                  <a:srgbClr val="212121"/>
                </a:solidFill>
                <a:latin typeface="__myFont_3ea10a"/>
              </a:rPr>
              <a:t> In </a:t>
            </a:r>
            <a:r>
              <a:rPr lang="en-US" dirty="0">
                <a:solidFill>
                  <a:srgbClr val="212121"/>
                </a:solidFill>
                <a:latin typeface="__myFont_3ea10a"/>
                <a:hlinkClick r:id="rId2">
                  <a:extLst>
                    <a:ext uri="{A12FA001-AC4F-418D-AE19-62706E023703}">
                      <ahyp:hlinkClr xmlns:ahyp="http://schemas.microsoft.com/office/drawing/2018/hyperlinkcolor" val="tx"/>
                    </a:ext>
                  </a:extLst>
                </a:hlinkClick>
              </a:rPr>
              <a:t>JavaScript</a:t>
            </a:r>
            <a:r>
              <a:rPr lang="en-US" dirty="0">
                <a:solidFill>
                  <a:srgbClr val="212121"/>
                </a:solidFill>
                <a:latin typeface="__myFont_3ea10a"/>
              </a:rPr>
              <a:t>, a module is a file that contains code that can be imported into other code files. JavaScript modules are an integral aspect of modern </a:t>
            </a:r>
            <a:r>
              <a:rPr lang="en-US" dirty="0">
                <a:solidFill>
                  <a:srgbClr val="212121"/>
                </a:solidFill>
                <a:latin typeface="__myFont_3ea10a"/>
                <a:hlinkClick r:id="rId3">
                  <a:extLst>
                    <a:ext uri="{A12FA001-AC4F-418D-AE19-62706E023703}">
                      <ahyp:hlinkClr xmlns:ahyp="http://schemas.microsoft.com/office/drawing/2018/hyperlinkcolor" val="tx"/>
                    </a:ext>
                  </a:extLst>
                </a:hlinkClick>
              </a:rPr>
              <a:t>web development</a:t>
            </a:r>
            <a:endParaRPr lang="en-US" dirty="0">
              <a:solidFill>
                <a:srgbClr val="212121"/>
              </a:solidFill>
              <a:latin typeface="__myFont_3ea10a"/>
            </a:endParaRPr>
          </a:p>
          <a:p>
            <a:endParaRPr lang="en-US" dirty="0">
              <a:solidFill>
                <a:srgbClr val="212121"/>
              </a:solidFill>
              <a:latin typeface="__myFont_3ea10a"/>
            </a:endParaRPr>
          </a:p>
          <a:p>
            <a:endParaRPr lang="en-US" dirty="0">
              <a:solidFill>
                <a:srgbClr val="212121"/>
              </a:solidFill>
              <a:latin typeface="__myFont_3ea10a"/>
            </a:endParaRPr>
          </a:p>
          <a:p>
            <a:r>
              <a:rPr lang="en-US" b="0" i="0" dirty="0">
                <a:solidFill>
                  <a:srgbClr val="212121"/>
                </a:solidFill>
                <a:effectLst/>
                <a:latin typeface="__myFont_3ea10a"/>
              </a:rPr>
              <a:t>these modules serve as containers for encapsulated pieces of code, allowing developers to organize their projects efficiently. </a:t>
            </a:r>
          </a:p>
          <a:p>
            <a:endParaRPr lang="en-US" dirty="0">
              <a:solidFill>
                <a:srgbClr val="212121"/>
              </a:solidFill>
              <a:latin typeface="__myFont_3ea10a"/>
            </a:endParaRPr>
          </a:p>
          <a:p>
            <a:r>
              <a:rPr lang="en-US" dirty="0"/>
              <a:t>Many standard Node modules are present i.e. File system, process access, networking, timers, devices, crypto, </a:t>
            </a:r>
            <a:r>
              <a:rPr lang="en-US" dirty="0" err="1"/>
              <a:t>etc</a:t>
            </a:r>
            <a:endParaRPr lang="en-IN" dirty="0"/>
          </a:p>
        </p:txBody>
      </p:sp>
    </p:spTree>
    <p:extLst>
      <p:ext uri="{BB962C8B-B14F-4D97-AF65-F5344CB8AC3E}">
        <p14:creationId xmlns:p14="http://schemas.microsoft.com/office/powerpoint/2010/main" val="782165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ED7-01F1-EDD1-D156-09746CD06E59}"/>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JSON </a:t>
            </a:r>
            <a:r>
              <a:rPr lang="en-IN" sz="4000" dirty="0" err="1">
                <a:latin typeface="Times New Roman" panose="02020603050405020304" pitchFamily="18" charset="0"/>
                <a:cs typeface="Times New Roman" panose="02020603050405020304" pitchFamily="18" charset="0"/>
              </a:rPr>
              <a:t>contd</a:t>
            </a:r>
            <a:r>
              <a:rPr lang="en-IN" sz="4000"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916BEFDF-91AD-9BF0-C432-9A51C8F45F47}"/>
              </a:ext>
            </a:extLst>
          </p:cNvPr>
          <p:cNvSpPr>
            <a:spLocks noGrp="1"/>
          </p:cNvSpPr>
          <p:nvPr>
            <p:ph idx="1"/>
          </p:nvPr>
        </p:nvSpPr>
        <p:spPr/>
        <p:txBody>
          <a:bodyPr>
            <a:normAutofit lnSpcReduction="10000"/>
          </a:bodyPr>
          <a:lstStyle/>
          <a:p>
            <a:pPr algn="just"/>
            <a:r>
              <a:rPr lang="en-US" b="0" i="0" dirty="0">
                <a:effectLst/>
                <a:latin typeface="BwSurcoRegular"/>
              </a:rPr>
              <a:t>When you want to store data between server restarts with Node, </a:t>
            </a:r>
            <a:r>
              <a:rPr lang="en-US" b="0" i="0" u="none" strike="noStrike" dirty="0">
                <a:solidFill>
                  <a:srgbClr val="FE6469"/>
                </a:solidFill>
                <a:effectLst/>
                <a:latin typeface="BwSurcoRegular"/>
                <a:hlinkClick r:id="rId2"/>
              </a:rPr>
              <a:t>JSON</a:t>
            </a:r>
            <a:r>
              <a:rPr lang="en-US" b="0" i="0" dirty="0">
                <a:effectLst/>
                <a:latin typeface="BwSurcoRegular"/>
              </a:rPr>
              <a:t> files are a simple and convenient choice.</a:t>
            </a:r>
          </a:p>
          <a:p>
            <a:pPr algn="just"/>
            <a:endParaRPr lang="en-US" dirty="0">
              <a:latin typeface="BwSurcoRegular"/>
            </a:endParaRPr>
          </a:p>
          <a:p>
            <a:pPr algn="just"/>
            <a:r>
              <a:rPr lang="en-US" b="0" i="0" dirty="0">
                <a:solidFill>
                  <a:srgbClr val="202124"/>
                </a:solidFill>
                <a:effectLst/>
                <a:latin typeface="Google Sans"/>
              </a:rPr>
              <a:t>JSON is </a:t>
            </a:r>
            <a:r>
              <a:rPr lang="en-US" b="0" i="0" dirty="0">
                <a:solidFill>
                  <a:srgbClr val="040C28"/>
                </a:solidFill>
                <a:effectLst/>
                <a:latin typeface="Google Sans"/>
              </a:rPr>
              <a:t>perfect for storing temporary data</a:t>
            </a:r>
            <a:r>
              <a:rPr lang="en-US" b="0" i="0" dirty="0">
                <a:solidFill>
                  <a:srgbClr val="202124"/>
                </a:solidFill>
                <a:effectLst/>
                <a:latin typeface="Google Sans"/>
              </a:rPr>
              <a:t>. For example, temporary data can be user-generated data, such as a submitted form on a website.</a:t>
            </a:r>
            <a:endParaRPr lang="en-US" b="0" i="0" dirty="0">
              <a:effectLst/>
              <a:latin typeface="BwSurcoRegular"/>
            </a:endParaRPr>
          </a:p>
          <a:p>
            <a:pPr marL="0" indent="0" algn="just">
              <a:buNone/>
            </a:pPr>
            <a:endParaRPr lang="en-US" dirty="0">
              <a:latin typeface="BwSurcoRegular"/>
            </a:endParaRPr>
          </a:p>
          <a:p>
            <a:pPr algn="just"/>
            <a:r>
              <a:rPr lang="en-US" b="0" i="0" dirty="0">
                <a:effectLst/>
                <a:latin typeface="BwSurcoRegular"/>
              </a:rPr>
              <a:t> Whether you are reading a config file or persisting data for your application, Node has some built in utilities that make it easy to read and write JSON files</a:t>
            </a:r>
            <a:endParaRPr lang="en-IN" dirty="0"/>
          </a:p>
        </p:txBody>
      </p:sp>
    </p:spTree>
    <p:extLst>
      <p:ext uri="{BB962C8B-B14F-4D97-AF65-F5344CB8AC3E}">
        <p14:creationId xmlns:p14="http://schemas.microsoft.com/office/powerpoint/2010/main" val="382612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5AE83-B7DC-4952-BD7F-0A8776EC3867}"/>
              </a:ext>
            </a:extLst>
          </p:cNvPr>
          <p:cNvSpPr>
            <a:spLocks noGrp="1"/>
          </p:cNvSpPr>
          <p:nvPr>
            <p:ph idx="1"/>
          </p:nvPr>
        </p:nvSpPr>
        <p:spPr>
          <a:xfrm>
            <a:off x="838200" y="511629"/>
            <a:ext cx="10515600" cy="5665334"/>
          </a:xfrm>
        </p:spPr>
        <p:txBody>
          <a:bodyPr>
            <a:normAutofit lnSpcReduction="10000"/>
          </a:bodyPr>
          <a:lstStyle/>
          <a:p>
            <a:pPr marL="0" indent="0" algn="just">
              <a:buNone/>
            </a:pPr>
            <a:r>
              <a:rPr lang="en-US" b="0" i="0" dirty="0">
                <a:solidFill>
                  <a:srgbClr val="374151"/>
                </a:solidFill>
                <a:effectLst/>
                <a:latin typeface="Söhne"/>
              </a:rPr>
              <a:t>Usage of JSON files:</a:t>
            </a:r>
          </a:p>
          <a:p>
            <a:pPr marL="0" indent="0" algn="just">
              <a:buNone/>
            </a:pPr>
            <a:endParaRPr lang="en-US" b="0" i="0" dirty="0">
              <a:solidFill>
                <a:srgbClr val="374151"/>
              </a:solidFill>
              <a:effectLst/>
              <a:latin typeface="Söhne"/>
            </a:endParaRPr>
          </a:p>
          <a:p>
            <a:pPr algn="just"/>
            <a:r>
              <a:rPr lang="en-US" b="1" dirty="0">
                <a:latin typeface="Söhne"/>
              </a:rPr>
              <a:t>Configuration Files</a:t>
            </a:r>
            <a:r>
              <a:rPr lang="en-US" b="1" i="0" dirty="0">
                <a:solidFill>
                  <a:srgbClr val="374151"/>
                </a:solidFill>
                <a:effectLst/>
                <a:latin typeface="Söhne"/>
              </a:rPr>
              <a:t>:</a:t>
            </a:r>
            <a:r>
              <a:rPr lang="en-US" b="0" i="0" dirty="0">
                <a:solidFill>
                  <a:srgbClr val="374151"/>
                </a:solidFill>
                <a:effectLst/>
                <a:latin typeface="Söhne"/>
              </a:rPr>
              <a:t> Storing configuration settings for applications in a structured format.</a:t>
            </a:r>
          </a:p>
          <a:p>
            <a:pPr algn="just"/>
            <a:endParaRPr lang="en-US" b="0" i="0" dirty="0">
              <a:solidFill>
                <a:srgbClr val="374151"/>
              </a:solidFill>
              <a:effectLst/>
              <a:latin typeface="Söhne"/>
            </a:endParaRPr>
          </a:p>
          <a:p>
            <a:pPr algn="just"/>
            <a:r>
              <a:rPr lang="en-US" b="1" i="0" dirty="0">
                <a:effectLst/>
                <a:latin typeface="Söhne"/>
              </a:rPr>
              <a:t>Data Exchange:</a:t>
            </a:r>
            <a:r>
              <a:rPr lang="en-US" b="0" i="0" dirty="0">
                <a:solidFill>
                  <a:srgbClr val="374151"/>
                </a:solidFill>
                <a:effectLst/>
                <a:latin typeface="Söhne"/>
              </a:rPr>
              <a:t> Sending data between a server and a client in web development (commonly used in AJAX requests)</a:t>
            </a:r>
          </a:p>
          <a:p>
            <a:pPr algn="just"/>
            <a:endParaRPr lang="en-US" b="0" i="0" dirty="0">
              <a:solidFill>
                <a:srgbClr val="374151"/>
              </a:solidFill>
              <a:effectLst/>
              <a:latin typeface="Söhne"/>
            </a:endParaRPr>
          </a:p>
          <a:p>
            <a:pPr algn="just"/>
            <a:r>
              <a:rPr lang="en-US" b="1" i="0" dirty="0">
                <a:effectLst/>
                <a:latin typeface="Söhne"/>
              </a:rPr>
              <a:t>APIs (Application Programming Interfaces):</a:t>
            </a:r>
            <a:r>
              <a:rPr lang="en-US" b="0" i="0" dirty="0">
                <a:solidFill>
                  <a:srgbClr val="374151"/>
                </a:solidFill>
                <a:effectLst/>
                <a:latin typeface="Söhne"/>
              </a:rPr>
              <a:t> Many APIs use JSON as the data format for communication between different software system</a:t>
            </a:r>
          </a:p>
          <a:p>
            <a:pPr algn="just"/>
            <a:endParaRPr lang="en-US" dirty="0">
              <a:solidFill>
                <a:srgbClr val="374151"/>
              </a:solidFill>
              <a:latin typeface="Söhne"/>
            </a:endParaRPr>
          </a:p>
          <a:p>
            <a:pPr algn="just"/>
            <a:r>
              <a:rPr lang="en-US" b="1" i="0" dirty="0">
                <a:effectLst/>
                <a:latin typeface="Söhne"/>
              </a:rPr>
              <a:t>Persistence:</a:t>
            </a:r>
            <a:r>
              <a:rPr lang="en-US" b="0" i="0" dirty="0">
                <a:solidFill>
                  <a:srgbClr val="374151"/>
                </a:solidFill>
                <a:effectLst/>
                <a:latin typeface="Söhne"/>
              </a:rPr>
              <a:t> Storing structured data in a flat-file format</a:t>
            </a:r>
            <a:endParaRPr lang="en-IN" dirty="0"/>
          </a:p>
        </p:txBody>
      </p:sp>
    </p:spTree>
    <p:extLst>
      <p:ext uri="{BB962C8B-B14F-4D97-AF65-F5344CB8AC3E}">
        <p14:creationId xmlns:p14="http://schemas.microsoft.com/office/powerpoint/2010/main" val="60297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15508-B82D-786C-7EEE-63FB3B1E4383}"/>
              </a:ext>
            </a:extLst>
          </p:cNvPr>
          <p:cNvSpPr>
            <a:spLocks noGrp="1"/>
          </p:cNvSpPr>
          <p:nvPr>
            <p:ph type="title"/>
          </p:nvPr>
        </p:nvSpPr>
        <p:spPr/>
        <p:txBody>
          <a:bodyPr/>
          <a:lstStyle/>
          <a:p>
            <a:r>
              <a:rPr lang="en-IN" dirty="0"/>
              <a:t>Creation of JSON</a:t>
            </a:r>
          </a:p>
        </p:txBody>
      </p:sp>
      <p:sp>
        <p:nvSpPr>
          <p:cNvPr id="3" name="Content Placeholder 2">
            <a:extLst>
              <a:ext uri="{FF2B5EF4-FFF2-40B4-BE49-F238E27FC236}">
                <a16:creationId xmlns:a16="http://schemas.microsoft.com/office/drawing/2014/main" id="{096552C6-6917-199A-B3FA-7A966E95BF44}"/>
              </a:ext>
            </a:extLst>
          </p:cNvPr>
          <p:cNvSpPr>
            <a:spLocks noGrp="1"/>
          </p:cNvSpPr>
          <p:nvPr>
            <p:ph idx="1"/>
          </p:nvPr>
        </p:nvSpPr>
        <p:spPr/>
        <p:txBody>
          <a:bodyPr/>
          <a:lstStyle/>
          <a:p>
            <a:pPr algn="just"/>
            <a:r>
              <a:rPr lang="en-US" sz="3600" dirty="0"/>
              <a:t>Objects are wrapped within '{' and '}'. Arrays are enclosed by '[' and ']’. </a:t>
            </a:r>
          </a:p>
          <a:p>
            <a:pPr marL="0" indent="0" algn="just">
              <a:buNone/>
            </a:pPr>
            <a:endParaRPr lang="en-US" sz="3600" dirty="0"/>
          </a:p>
          <a:p>
            <a:pPr algn="just"/>
            <a:r>
              <a:rPr lang="en-US" sz="3600" dirty="0"/>
              <a:t>Objects are a list of label-value pairs. </a:t>
            </a:r>
          </a:p>
          <a:p>
            <a:pPr algn="just"/>
            <a:endParaRPr lang="en-US" sz="3600" dirty="0"/>
          </a:p>
          <a:p>
            <a:pPr algn="just"/>
            <a:endParaRPr lang="en-US" sz="3600" dirty="0"/>
          </a:p>
          <a:p>
            <a:pPr algn="just"/>
            <a:r>
              <a:rPr lang="en-US" sz="3600" dirty="0"/>
              <a:t>Arrays are list of values.</a:t>
            </a:r>
            <a:endParaRPr lang="en-IN" sz="3600" dirty="0"/>
          </a:p>
          <a:p>
            <a:endParaRPr lang="en-IN" dirty="0"/>
          </a:p>
        </p:txBody>
      </p:sp>
    </p:spTree>
    <p:extLst>
      <p:ext uri="{BB962C8B-B14F-4D97-AF65-F5344CB8AC3E}">
        <p14:creationId xmlns:p14="http://schemas.microsoft.com/office/powerpoint/2010/main" val="2998071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2A6FC0A-3AA3-6154-B408-411F9DC6CFE7}"/>
              </a:ext>
            </a:extLst>
          </p:cNvPr>
          <p:cNvPicPr>
            <a:picLocks noGrp="1" noChangeAspect="1"/>
          </p:cNvPicPr>
          <p:nvPr>
            <p:ph idx="1"/>
          </p:nvPr>
        </p:nvPicPr>
        <p:blipFill>
          <a:blip r:embed="rId2"/>
          <a:stretch>
            <a:fillRect/>
          </a:stretch>
        </p:blipFill>
        <p:spPr>
          <a:xfrm>
            <a:off x="1744662" y="1825625"/>
            <a:ext cx="8702676" cy="4351338"/>
          </a:xfrm>
          <a:prstGeom prst="rect">
            <a:avLst/>
          </a:prstGeom>
        </p:spPr>
      </p:pic>
    </p:spTree>
    <p:extLst>
      <p:ext uri="{BB962C8B-B14F-4D97-AF65-F5344CB8AC3E}">
        <p14:creationId xmlns:p14="http://schemas.microsoft.com/office/powerpoint/2010/main" val="2154565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C101755-969A-91D2-9BE3-A6AC56783E84}"/>
              </a:ext>
            </a:extLst>
          </p:cNvPr>
          <p:cNvPicPr>
            <a:picLocks noGrp="1" noChangeAspect="1"/>
          </p:cNvPicPr>
          <p:nvPr>
            <p:ph idx="1"/>
          </p:nvPr>
        </p:nvPicPr>
        <p:blipFill>
          <a:blip r:embed="rId2"/>
          <a:stretch>
            <a:fillRect/>
          </a:stretch>
        </p:blipFill>
        <p:spPr>
          <a:xfrm>
            <a:off x="3178629" y="838200"/>
            <a:ext cx="6542314" cy="4020344"/>
          </a:xfrm>
          <a:prstGeom prst="rect">
            <a:avLst/>
          </a:prstGeom>
        </p:spPr>
      </p:pic>
    </p:spTree>
    <p:extLst>
      <p:ext uri="{BB962C8B-B14F-4D97-AF65-F5344CB8AC3E}">
        <p14:creationId xmlns:p14="http://schemas.microsoft.com/office/powerpoint/2010/main" val="1662087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F59C-36D3-DFE5-C9B5-E41E465110A8}"/>
              </a:ext>
            </a:extLst>
          </p:cNvPr>
          <p:cNvSpPr>
            <a:spLocks noGrp="1"/>
          </p:cNvSpPr>
          <p:nvPr>
            <p:ph type="title"/>
          </p:nvPr>
        </p:nvSpPr>
        <p:spPr/>
        <p:txBody>
          <a:bodyPr/>
          <a:lstStyle/>
          <a:p>
            <a:r>
              <a:rPr lang="en-IN" dirty="0"/>
              <a:t>Reading the JSON file</a:t>
            </a:r>
          </a:p>
        </p:txBody>
      </p:sp>
      <p:sp>
        <p:nvSpPr>
          <p:cNvPr id="3" name="Content Placeholder 2">
            <a:extLst>
              <a:ext uri="{FF2B5EF4-FFF2-40B4-BE49-F238E27FC236}">
                <a16:creationId xmlns:a16="http://schemas.microsoft.com/office/drawing/2014/main" id="{AD4CD168-83C0-FDFD-1AF7-A48CA4183A6A}"/>
              </a:ext>
            </a:extLst>
          </p:cNvPr>
          <p:cNvSpPr>
            <a:spLocks noGrp="1"/>
          </p:cNvSpPr>
          <p:nvPr>
            <p:ph idx="1"/>
          </p:nvPr>
        </p:nvSpPr>
        <p:spPr>
          <a:xfrm>
            <a:off x="838200" y="1393371"/>
            <a:ext cx="10515600" cy="4783592"/>
          </a:xfrm>
        </p:spPr>
        <p:txBody>
          <a:bodyPr/>
          <a:lstStyle/>
          <a:p>
            <a:r>
              <a:rPr lang="en-US" dirty="0"/>
              <a:t>JavaScript provides 2 methods for encoding data structures to </a:t>
            </a:r>
            <a:r>
              <a:rPr lang="en-US" dirty="0" err="1"/>
              <a:t>json</a:t>
            </a:r>
            <a:r>
              <a:rPr lang="en-US" dirty="0"/>
              <a:t> and encoding </a:t>
            </a:r>
            <a:r>
              <a:rPr lang="en-US" dirty="0" err="1"/>
              <a:t>json</a:t>
            </a:r>
            <a:r>
              <a:rPr lang="en-US" dirty="0"/>
              <a:t> back to JavaScript objects and arrays.</a:t>
            </a:r>
          </a:p>
          <a:p>
            <a:endParaRPr lang="en-US" dirty="0"/>
          </a:p>
          <a:p>
            <a:endParaRPr lang="en-US" dirty="0"/>
          </a:p>
          <a:p>
            <a:r>
              <a:rPr lang="en-US" dirty="0" err="1"/>
              <a:t>JSON.parse</a:t>
            </a:r>
            <a:r>
              <a:rPr lang="en-US" dirty="0"/>
              <a:t> takes a JSON string and decodes it to a JavaScript data structure.</a:t>
            </a:r>
          </a:p>
          <a:p>
            <a:endParaRPr lang="en-US" dirty="0"/>
          </a:p>
          <a:p>
            <a:r>
              <a:rPr lang="en-US" dirty="0"/>
              <a:t>The </a:t>
            </a:r>
            <a:r>
              <a:rPr lang="en-US" b="1" dirty="0" err="1"/>
              <a:t>JSON.parse</a:t>
            </a:r>
            <a:r>
              <a:rPr lang="en-US" b="1" dirty="0"/>
              <a:t>()</a:t>
            </a:r>
            <a:r>
              <a:rPr lang="en-US" dirty="0"/>
              <a:t> method parses a JSON string, constructing the JavaScript value or object described by the string</a:t>
            </a:r>
            <a:endParaRPr lang="en-IN" dirty="0"/>
          </a:p>
          <a:p>
            <a:endParaRPr lang="en-US" dirty="0"/>
          </a:p>
          <a:p>
            <a:endParaRPr lang="en-IN" dirty="0"/>
          </a:p>
        </p:txBody>
      </p:sp>
    </p:spTree>
    <p:extLst>
      <p:ext uri="{BB962C8B-B14F-4D97-AF65-F5344CB8AC3E}">
        <p14:creationId xmlns:p14="http://schemas.microsoft.com/office/powerpoint/2010/main" val="4147814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2126-F1EF-0C7F-D348-FA4158EB25A3}"/>
              </a:ext>
            </a:extLst>
          </p:cNvPr>
          <p:cNvSpPr>
            <a:spLocks noGrp="1"/>
          </p:cNvSpPr>
          <p:nvPr>
            <p:ph type="title"/>
          </p:nvPr>
        </p:nvSpPr>
        <p:spPr/>
        <p:txBody>
          <a:bodyPr/>
          <a:lstStyle/>
          <a:p>
            <a:r>
              <a:rPr lang="en-IN" dirty="0"/>
              <a:t>Writing into JSON</a:t>
            </a:r>
          </a:p>
        </p:txBody>
      </p:sp>
      <p:sp>
        <p:nvSpPr>
          <p:cNvPr id="3" name="Content Placeholder 2">
            <a:extLst>
              <a:ext uri="{FF2B5EF4-FFF2-40B4-BE49-F238E27FC236}">
                <a16:creationId xmlns:a16="http://schemas.microsoft.com/office/drawing/2014/main" id="{A645A5DE-FBAC-BD4A-AE86-83E3DE427B25}"/>
              </a:ext>
            </a:extLst>
          </p:cNvPr>
          <p:cNvSpPr>
            <a:spLocks noGrp="1"/>
          </p:cNvSpPr>
          <p:nvPr>
            <p:ph idx="1"/>
          </p:nvPr>
        </p:nvSpPr>
        <p:spPr/>
        <p:txBody>
          <a:bodyPr/>
          <a:lstStyle/>
          <a:p>
            <a:r>
              <a:rPr lang="en-IN" dirty="0"/>
              <a:t>We use </a:t>
            </a:r>
            <a:r>
              <a:rPr lang="en-IN" dirty="0" err="1"/>
              <a:t>JSON.stringfy</a:t>
            </a:r>
            <a:r>
              <a:rPr lang="en-IN" dirty="0"/>
              <a:t>() to write something in </a:t>
            </a:r>
            <a:r>
              <a:rPr lang="en-IN" dirty="0" err="1"/>
              <a:t>json</a:t>
            </a:r>
            <a:r>
              <a:rPr lang="en-IN" dirty="0"/>
              <a:t> file</a:t>
            </a:r>
          </a:p>
          <a:p>
            <a:endParaRPr lang="en-IN" dirty="0"/>
          </a:p>
          <a:p>
            <a:pPr marL="594360" indent="-457200" algn="just"/>
            <a:r>
              <a:rPr lang="en-US" dirty="0"/>
              <a:t>The </a:t>
            </a:r>
            <a:r>
              <a:rPr lang="en-US" b="1" dirty="0" err="1"/>
              <a:t>JSON.stringify</a:t>
            </a:r>
            <a:r>
              <a:rPr lang="en-US" b="1" dirty="0"/>
              <a:t>()</a:t>
            </a:r>
            <a:r>
              <a:rPr lang="en-US" dirty="0"/>
              <a:t> method converts a JavaScript object or value to a JSON string, optionally replacing values if a replacer function is specified or optionally including only the specified properties if a replacer array is specified.</a:t>
            </a:r>
          </a:p>
          <a:p>
            <a:pPr marL="137160" indent="0" algn="just">
              <a:buNone/>
            </a:pPr>
            <a:endParaRPr lang="en-US" dirty="0"/>
          </a:p>
          <a:p>
            <a:r>
              <a:rPr lang="en-IN" dirty="0" err="1"/>
              <a:t>JSON.stringify</a:t>
            </a:r>
            <a:r>
              <a:rPr lang="en-IN" dirty="0"/>
              <a:t>(</a:t>
            </a:r>
            <a:r>
              <a:rPr lang="en-IN" i="1" dirty="0"/>
              <a:t>value</a:t>
            </a:r>
            <a:r>
              <a:rPr lang="en-IN" dirty="0"/>
              <a:t>[, </a:t>
            </a:r>
            <a:r>
              <a:rPr lang="en-IN" i="1" dirty="0"/>
              <a:t>replacer</a:t>
            </a:r>
            <a:r>
              <a:rPr lang="en-IN" dirty="0"/>
              <a:t>[, </a:t>
            </a:r>
            <a:r>
              <a:rPr lang="en-IN" i="1" dirty="0"/>
              <a:t>space</a:t>
            </a:r>
            <a:r>
              <a:rPr lang="en-IN" dirty="0"/>
              <a:t>]])</a:t>
            </a:r>
          </a:p>
          <a:p>
            <a:endParaRPr lang="en-IN" dirty="0"/>
          </a:p>
        </p:txBody>
      </p:sp>
    </p:spTree>
    <p:extLst>
      <p:ext uri="{BB962C8B-B14F-4D97-AF65-F5344CB8AC3E}">
        <p14:creationId xmlns:p14="http://schemas.microsoft.com/office/powerpoint/2010/main" val="3282689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6EEC-8AA4-3DC4-5D24-8C084F2A6AD4}"/>
              </a:ext>
            </a:extLst>
          </p:cNvPr>
          <p:cNvSpPr>
            <a:spLocks noGrp="1"/>
          </p:cNvSpPr>
          <p:nvPr>
            <p:ph type="title"/>
          </p:nvPr>
        </p:nvSpPr>
        <p:spPr/>
        <p:txBody>
          <a:bodyPr/>
          <a:lstStyle/>
          <a:p>
            <a:r>
              <a:rPr lang="en-IN" b="1" i="0" dirty="0">
                <a:solidFill>
                  <a:srgbClr val="313337"/>
                </a:solidFill>
                <a:effectLst/>
                <a:latin typeface="Proxima Nova"/>
              </a:rPr>
              <a:t>Serializing and deserializing JSON</a:t>
            </a:r>
            <a:br>
              <a:rPr lang="en-IN" b="1" i="0" dirty="0">
                <a:solidFill>
                  <a:srgbClr val="313337"/>
                </a:solidFill>
                <a:effectLst/>
                <a:latin typeface="Proxima Nova"/>
              </a:rPr>
            </a:br>
            <a:endParaRPr lang="en-IN" dirty="0"/>
          </a:p>
        </p:txBody>
      </p:sp>
      <p:sp>
        <p:nvSpPr>
          <p:cNvPr id="3" name="Content Placeholder 2">
            <a:extLst>
              <a:ext uri="{FF2B5EF4-FFF2-40B4-BE49-F238E27FC236}">
                <a16:creationId xmlns:a16="http://schemas.microsoft.com/office/drawing/2014/main" id="{08F8928E-9645-D4B5-613A-63D5EB21BE78}"/>
              </a:ext>
            </a:extLst>
          </p:cNvPr>
          <p:cNvSpPr>
            <a:spLocks noGrp="1"/>
          </p:cNvSpPr>
          <p:nvPr>
            <p:ph idx="1"/>
          </p:nvPr>
        </p:nvSpPr>
        <p:spPr/>
        <p:txBody>
          <a:bodyPr/>
          <a:lstStyle/>
          <a:p>
            <a:r>
              <a:rPr lang="en-US" b="0" i="0" dirty="0">
                <a:solidFill>
                  <a:srgbClr val="313337"/>
                </a:solidFill>
                <a:effectLst/>
                <a:latin typeface="Crimson Text"/>
              </a:rPr>
              <a:t> The Node runtime environment has the built-in fs module specifically for working with files.</a:t>
            </a:r>
          </a:p>
          <a:p>
            <a:r>
              <a:rPr lang="en-US" b="0" i="0" dirty="0">
                <a:solidFill>
                  <a:srgbClr val="313337"/>
                </a:solidFill>
                <a:effectLst/>
                <a:latin typeface="Crimson Text"/>
              </a:rPr>
              <a:t>Serialization is the process of modifying an object or data structure to a format that is easy to store or transfer over the internet</a:t>
            </a:r>
          </a:p>
          <a:p>
            <a:pPr marL="0" indent="0">
              <a:buNone/>
            </a:pPr>
            <a:r>
              <a:rPr lang="en-US" altLang="en-US" dirty="0">
                <a:solidFill>
                  <a:srgbClr val="313337"/>
                </a:solidFill>
                <a:latin typeface="Crimson Text"/>
              </a:rPr>
              <a:t> syntax:</a:t>
            </a:r>
          </a:p>
          <a:p>
            <a:pPr marL="0" indent="0" algn="ctr">
              <a:buNone/>
            </a:pPr>
            <a:r>
              <a:rPr lang="en-US" altLang="en-US" dirty="0">
                <a:solidFill>
                  <a:srgbClr val="313337"/>
                </a:solidFill>
                <a:latin typeface="Crimson Text"/>
              </a:rPr>
              <a:t>console.log(</a:t>
            </a:r>
            <a:r>
              <a:rPr lang="en-US" altLang="en-US" dirty="0" err="1">
                <a:solidFill>
                  <a:srgbClr val="313337"/>
                </a:solidFill>
                <a:latin typeface="Crimson Text"/>
              </a:rPr>
              <a:t>JSON.stringify</a:t>
            </a:r>
            <a:r>
              <a:rPr lang="en-US" altLang="en-US" dirty="0">
                <a:solidFill>
                  <a:srgbClr val="313337"/>
                </a:solidFill>
                <a:latin typeface="Crimson Text"/>
              </a:rPr>
              <a:t>(name of  the file)); </a:t>
            </a:r>
          </a:p>
          <a:p>
            <a:endParaRPr lang="en-US" dirty="0">
              <a:solidFill>
                <a:srgbClr val="313337"/>
              </a:solidFill>
              <a:latin typeface="Crimson Text"/>
            </a:endParaRPr>
          </a:p>
          <a:p>
            <a:endParaRPr lang="en-IN" dirty="0"/>
          </a:p>
        </p:txBody>
      </p:sp>
      <p:sp>
        <p:nvSpPr>
          <p:cNvPr id="7" name="Rectangle 4">
            <a:extLst>
              <a:ext uri="{FF2B5EF4-FFF2-40B4-BE49-F238E27FC236}">
                <a16:creationId xmlns:a16="http://schemas.microsoft.com/office/drawing/2014/main" id="{0361C85D-1EFB-FD38-8926-8FE50740EA8F}"/>
              </a:ext>
            </a:extLst>
          </p:cNvPr>
          <p:cNvSpPr>
            <a:spLocks noChangeArrowheads="1"/>
          </p:cNvSpPr>
          <p:nvPr/>
        </p:nvSpPr>
        <p:spPr bwMode="auto">
          <a:xfrm>
            <a:off x="0" y="-3301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643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755357-B7FD-BAE8-0376-CE2BB360A853}"/>
              </a:ext>
            </a:extLst>
          </p:cNvPr>
          <p:cNvSpPr>
            <a:spLocks noGrp="1"/>
          </p:cNvSpPr>
          <p:nvPr>
            <p:ph idx="1"/>
          </p:nvPr>
        </p:nvSpPr>
        <p:spPr>
          <a:xfrm>
            <a:off x="838200" y="283029"/>
            <a:ext cx="10515600" cy="5893934"/>
          </a:xfrm>
        </p:spPr>
        <p:txBody>
          <a:bodyPr/>
          <a:lstStyle/>
          <a:p>
            <a:r>
              <a:rPr lang="en-US" b="0" i="0" dirty="0">
                <a:solidFill>
                  <a:srgbClr val="313337"/>
                </a:solidFill>
                <a:effectLst/>
                <a:latin typeface="Crimson Text"/>
              </a:rPr>
              <a:t>Deserialization refers to transforming the serialized data structure to its original format.</a:t>
            </a:r>
          </a:p>
          <a:p>
            <a:endParaRPr lang="en-US" dirty="0">
              <a:solidFill>
                <a:srgbClr val="313337"/>
              </a:solidFill>
              <a:latin typeface="Crimson Text"/>
            </a:endParaRPr>
          </a:p>
          <a:p>
            <a:endParaRPr lang="en-US" b="0" i="0" dirty="0">
              <a:solidFill>
                <a:srgbClr val="313337"/>
              </a:solidFill>
              <a:effectLst/>
              <a:latin typeface="Crimson Text"/>
            </a:endParaRPr>
          </a:p>
          <a:p>
            <a:endParaRPr lang="en-US" b="0" i="0" dirty="0">
              <a:solidFill>
                <a:srgbClr val="313337"/>
              </a:solidFill>
              <a:effectLst/>
              <a:latin typeface="Crimson Text"/>
            </a:endParaRPr>
          </a:p>
          <a:p>
            <a:r>
              <a:rPr kumimoji="0" lang="en-US" altLang="en-US" sz="2800" b="0" i="0" u="none" strike="noStrike" cap="none" normalizeH="0" baseline="0" dirty="0">
                <a:ln>
                  <a:noFill/>
                </a:ln>
                <a:solidFill>
                  <a:srgbClr val="313337"/>
                </a:solidFill>
                <a:effectLst/>
                <a:latin typeface="Crimson Text"/>
              </a:rPr>
              <a:t>JavaScript object using the </a:t>
            </a:r>
            <a:r>
              <a:rPr kumimoji="0" lang="en-US" altLang="en-US" sz="2800" b="0" i="0" u="none" strike="noStrike" cap="none" normalizeH="0" baseline="0" dirty="0" err="1">
                <a:ln>
                  <a:noFill/>
                </a:ln>
                <a:solidFill>
                  <a:srgbClr val="313337"/>
                </a:solidFill>
                <a:effectLst/>
                <a:latin typeface="IBM Plex Mono" panose="020B0509050203000203" pitchFamily="49" charset="0"/>
              </a:rPr>
              <a:t>JSON.parse</a:t>
            </a:r>
            <a:r>
              <a:rPr kumimoji="0" lang="en-US" altLang="en-US" sz="2800" b="0" i="0" u="none" strike="noStrike" cap="none" normalizeH="0" baseline="0" dirty="0">
                <a:ln>
                  <a:noFill/>
                </a:ln>
                <a:solidFill>
                  <a:srgbClr val="313337"/>
                </a:solidFill>
                <a:effectLst/>
                <a:latin typeface="Crimson Text"/>
              </a:rPr>
              <a:t> method before accessing or manipulating the data</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endParaRPr lang="en-US" b="0" i="0" dirty="0">
              <a:solidFill>
                <a:srgbClr val="313337"/>
              </a:solidFill>
              <a:effectLst/>
              <a:latin typeface="Crimson Text"/>
            </a:endParaRPr>
          </a:p>
          <a:p>
            <a:endParaRPr lang="en-US" b="0" i="0" dirty="0">
              <a:solidFill>
                <a:srgbClr val="313337"/>
              </a:solidFill>
              <a:effectLst/>
              <a:latin typeface="Crimson Text"/>
            </a:endParaRPr>
          </a:p>
          <a:p>
            <a:r>
              <a:rPr lang="en-US" altLang="en-US" dirty="0">
                <a:solidFill>
                  <a:srgbClr val="313337"/>
                </a:solidFill>
                <a:latin typeface="Crimson Text"/>
              </a:rPr>
              <a:t>console.log(</a:t>
            </a:r>
            <a:r>
              <a:rPr lang="en-US" altLang="en-US" dirty="0" err="1">
                <a:solidFill>
                  <a:srgbClr val="313337"/>
                </a:solidFill>
                <a:latin typeface="Crimson Text"/>
              </a:rPr>
              <a:t>JSON.parse</a:t>
            </a:r>
            <a:r>
              <a:rPr lang="en-US" altLang="en-US" dirty="0">
                <a:solidFill>
                  <a:srgbClr val="313337"/>
                </a:solidFill>
                <a:latin typeface="Crimson Text"/>
              </a:rPr>
              <a:t>(name of </a:t>
            </a:r>
            <a:r>
              <a:rPr lang="en-US" altLang="en-US" dirty="0" err="1">
                <a:solidFill>
                  <a:srgbClr val="313337"/>
                </a:solidFill>
                <a:latin typeface="Crimson Text"/>
              </a:rPr>
              <a:t>json</a:t>
            </a:r>
            <a:r>
              <a:rPr lang="en-US" altLang="en-US" dirty="0">
                <a:solidFill>
                  <a:srgbClr val="313337"/>
                </a:solidFill>
                <a:latin typeface="Crimson Text"/>
              </a:rPr>
              <a:t> file)); </a:t>
            </a:r>
          </a:p>
          <a:p>
            <a:endParaRPr lang="en-US" b="0" i="0" dirty="0">
              <a:solidFill>
                <a:srgbClr val="313337"/>
              </a:solidFill>
              <a:effectLst/>
              <a:latin typeface="Crimson Text"/>
            </a:endParaRPr>
          </a:p>
          <a:p>
            <a:endParaRPr lang="en-IN" dirty="0"/>
          </a:p>
        </p:txBody>
      </p:sp>
    </p:spTree>
    <p:extLst>
      <p:ext uri="{BB962C8B-B14F-4D97-AF65-F5344CB8AC3E}">
        <p14:creationId xmlns:p14="http://schemas.microsoft.com/office/powerpoint/2010/main" val="1408948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5025-C0EE-5A21-0F3E-AFB521A88439}"/>
              </a:ext>
            </a:extLst>
          </p:cNvPr>
          <p:cNvSpPr>
            <a:spLocks noGrp="1"/>
          </p:cNvSpPr>
          <p:nvPr>
            <p:ph type="title"/>
          </p:nvPr>
        </p:nvSpPr>
        <p:spPr>
          <a:xfrm>
            <a:off x="838200" y="365125"/>
            <a:ext cx="10502590" cy="5935314"/>
          </a:xfrm>
        </p:spPr>
        <p:txBody>
          <a:bodyPr>
            <a:noAutofit/>
          </a:bodyPr>
          <a:lstStyle/>
          <a:p>
            <a:br>
              <a:rPr lang="en-IN" sz="1800" b="1" i="0" dirty="0">
                <a:solidFill>
                  <a:srgbClr val="313337"/>
                </a:solidFill>
                <a:effectLst/>
                <a:latin typeface="Proxima Nova"/>
              </a:rPr>
            </a:br>
            <a:br>
              <a:rPr lang="en-IN" sz="1800" b="1" i="0" dirty="0">
                <a:solidFill>
                  <a:srgbClr val="313337"/>
                </a:solidFill>
                <a:effectLst/>
                <a:latin typeface="Proxima Nova"/>
              </a:rPr>
            </a:br>
            <a:r>
              <a:rPr lang="en-IN" sz="2000" b="1" i="0" dirty="0">
                <a:solidFill>
                  <a:srgbClr val="313337"/>
                </a:solidFill>
                <a:effectLst/>
                <a:latin typeface="Proxima Nova"/>
              </a:rPr>
              <a:t>Appending a JSON file</a:t>
            </a:r>
            <a:br>
              <a:rPr lang="en-IN" sz="2000" b="1" i="0" dirty="0">
                <a:solidFill>
                  <a:srgbClr val="313337"/>
                </a:solidFill>
                <a:effectLst/>
                <a:latin typeface="Proxima Nova"/>
              </a:rPr>
            </a:br>
            <a:r>
              <a:rPr lang="en-US" altLang="en-US" sz="2000" dirty="0">
                <a:solidFill>
                  <a:srgbClr val="313337"/>
                </a:solidFill>
                <a:latin typeface="Proxima Nova"/>
              </a:rPr>
              <a:t>const { </a:t>
            </a:r>
            <a:r>
              <a:rPr lang="en-US" altLang="en-US" sz="2000" dirty="0" err="1">
                <a:solidFill>
                  <a:srgbClr val="313337"/>
                </a:solidFill>
                <a:latin typeface="Proxima Nova"/>
              </a:rPr>
              <a:t>writeFile</a:t>
            </a:r>
            <a:r>
              <a:rPr lang="en-US" altLang="en-US" sz="2000" dirty="0">
                <a:solidFill>
                  <a:srgbClr val="313337"/>
                </a:solidFill>
                <a:latin typeface="Proxima Nova"/>
              </a:rPr>
              <a:t>, </a:t>
            </a:r>
            <a:r>
              <a:rPr lang="en-US" altLang="en-US" sz="2000" dirty="0" err="1">
                <a:solidFill>
                  <a:srgbClr val="313337"/>
                </a:solidFill>
                <a:latin typeface="Proxima Nova"/>
              </a:rPr>
              <a:t>readFile</a:t>
            </a:r>
            <a:r>
              <a:rPr lang="en-US" altLang="en-US" sz="2000" dirty="0">
                <a:solidFill>
                  <a:srgbClr val="313337"/>
                </a:solidFill>
                <a:latin typeface="Proxima Nova"/>
              </a:rPr>
              <a:t> } = require('fs’); </a:t>
            </a:r>
            <a:br>
              <a:rPr lang="en-US" altLang="en-US" sz="2000" dirty="0">
                <a:solidFill>
                  <a:srgbClr val="313337"/>
                </a:solidFill>
                <a:latin typeface="Proxima Nova"/>
              </a:rPr>
            </a:br>
            <a:r>
              <a:rPr lang="en-US" altLang="en-US" sz="2000" dirty="0">
                <a:solidFill>
                  <a:srgbClr val="313337"/>
                </a:solidFill>
                <a:latin typeface="Proxima Nova"/>
              </a:rPr>
              <a:t>const path = './</a:t>
            </a:r>
            <a:r>
              <a:rPr lang="en-US" altLang="en-US" sz="2000" dirty="0" err="1">
                <a:solidFill>
                  <a:srgbClr val="313337"/>
                </a:solidFill>
                <a:latin typeface="Proxima Nova"/>
              </a:rPr>
              <a:t>config.json</a:t>
            </a:r>
            <a:r>
              <a:rPr lang="en-US" altLang="en-US" sz="2000" dirty="0">
                <a:solidFill>
                  <a:srgbClr val="313337"/>
                </a:solidFill>
                <a:latin typeface="Proxima Nova"/>
              </a:rPr>
              <a:t>’;</a:t>
            </a:r>
            <a:br>
              <a:rPr lang="en-US" altLang="en-US" sz="2000" dirty="0">
                <a:solidFill>
                  <a:srgbClr val="313337"/>
                </a:solidFill>
                <a:latin typeface="Proxima Nova"/>
              </a:rPr>
            </a:br>
            <a:r>
              <a:rPr lang="en-US" altLang="en-US" sz="2000" dirty="0">
                <a:solidFill>
                  <a:srgbClr val="313337"/>
                </a:solidFill>
                <a:latin typeface="Proxima Nova"/>
              </a:rPr>
              <a:t> </a:t>
            </a:r>
            <a:r>
              <a:rPr lang="en-US" altLang="en-US" sz="2000" dirty="0" err="1">
                <a:solidFill>
                  <a:srgbClr val="313337"/>
                </a:solidFill>
                <a:latin typeface="Proxima Nova"/>
              </a:rPr>
              <a:t>readFile</a:t>
            </a:r>
            <a:r>
              <a:rPr lang="en-US" altLang="en-US" sz="2000" dirty="0">
                <a:solidFill>
                  <a:srgbClr val="313337"/>
                </a:solidFill>
                <a:latin typeface="Proxima Nova"/>
              </a:rPr>
              <a:t>(path, (error, data) =&gt; { </a:t>
            </a:r>
            <a:br>
              <a:rPr lang="en-US" altLang="en-US" sz="2000" dirty="0">
                <a:solidFill>
                  <a:srgbClr val="313337"/>
                </a:solidFill>
                <a:latin typeface="Proxima Nova"/>
              </a:rPr>
            </a:br>
            <a:r>
              <a:rPr lang="en-US" altLang="en-US" sz="2000" dirty="0">
                <a:solidFill>
                  <a:srgbClr val="313337"/>
                </a:solidFill>
                <a:latin typeface="Proxima Nova"/>
              </a:rPr>
              <a:t>if (error) { </a:t>
            </a:r>
            <a:br>
              <a:rPr lang="en-US" altLang="en-US" sz="2000" dirty="0">
                <a:solidFill>
                  <a:srgbClr val="313337"/>
                </a:solidFill>
                <a:latin typeface="Proxima Nova"/>
              </a:rPr>
            </a:br>
            <a:r>
              <a:rPr lang="en-US" altLang="en-US" sz="2000" dirty="0">
                <a:solidFill>
                  <a:srgbClr val="313337"/>
                </a:solidFill>
                <a:latin typeface="Proxima Nova"/>
              </a:rPr>
              <a:t>console.log(error); </a:t>
            </a:r>
            <a:br>
              <a:rPr lang="en-US" altLang="en-US" sz="2000" dirty="0">
                <a:solidFill>
                  <a:srgbClr val="313337"/>
                </a:solidFill>
                <a:latin typeface="Proxima Nova"/>
              </a:rPr>
            </a:br>
            <a:r>
              <a:rPr lang="en-US" altLang="en-US" sz="2000" dirty="0">
                <a:solidFill>
                  <a:srgbClr val="313337"/>
                </a:solidFill>
                <a:latin typeface="Proxima Nova"/>
              </a:rPr>
              <a:t>return; </a:t>
            </a:r>
            <a:br>
              <a:rPr lang="en-US" altLang="en-US" sz="2000" dirty="0">
                <a:solidFill>
                  <a:srgbClr val="313337"/>
                </a:solidFill>
                <a:latin typeface="Proxima Nova"/>
              </a:rPr>
            </a:br>
            <a:r>
              <a:rPr lang="en-US" altLang="en-US" sz="2000" dirty="0">
                <a:solidFill>
                  <a:srgbClr val="313337"/>
                </a:solidFill>
                <a:latin typeface="Proxima Nova"/>
              </a:rPr>
              <a:t>} </a:t>
            </a:r>
            <a:br>
              <a:rPr lang="en-US" altLang="en-US" sz="2000" dirty="0">
                <a:solidFill>
                  <a:srgbClr val="313337"/>
                </a:solidFill>
                <a:latin typeface="Proxima Nova"/>
              </a:rPr>
            </a:br>
            <a:r>
              <a:rPr lang="en-US" altLang="en-US" sz="2000" dirty="0">
                <a:solidFill>
                  <a:srgbClr val="313337"/>
                </a:solidFill>
                <a:latin typeface="Proxima Nova"/>
              </a:rPr>
              <a:t>const </a:t>
            </a:r>
            <a:r>
              <a:rPr lang="en-US" altLang="en-US" sz="2000" dirty="0" err="1">
                <a:solidFill>
                  <a:srgbClr val="313337"/>
                </a:solidFill>
                <a:latin typeface="Proxima Nova"/>
              </a:rPr>
              <a:t>parsedData</a:t>
            </a:r>
            <a:r>
              <a:rPr lang="en-US" altLang="en-US" sz="2000" dirty="0">
                <a:solidFill>
                  <a:srgbClr val="313337"/>
                </a:solidFill>
                <a:latin typeface="Proxima Nova"/>
              </a:rPr>
              <a:t> = </a:t>
            </a:r>
            <a:r>
              <a:rPr lang="en-US" altLang="en-US" sz="2000" dirty="0" err="1">
                <a:solidFill>
                  <a:srgbClr val="313337"/>
                </a:solidFill>
                <a:latin typeface="Proxima Nova"/>
              </a:rPr>
              <a:t>JSON.parse</a:t>
            </a:r>
            <a:r>
              <a:rPr lang="en-US" altLang="en-US" sz="2000" dirty="0">
                <a:solidFill>
                  <a:srgbClr val="313337"/>
                </a:solidFill>
                <a:latin typeface="Proxima Nova"/>
              </a:rPr>
              <a:t>(data); </a:t>
            </a:r>
            <a:br>
              <a:rPr lang="en-US" altLang="en-US" sz="2000" dirty="0">
                <a:solidFill>
                  <a:srgbClr val="313337"/>
                </a:solidFill>
                <a:latin typeface="Proxima Nova"/>
              </a:rPr>
            </a:br>
            <a:r>
              <a:rPr lang="en-US" altLang="en-US" sz="2000" dirty="0" err="1">
                <a:solidFill>
                  <a:srgbClr val="313337"/>
                </a:solidFill>
                <a:latin typeface="Proxima Nova"/>
              </a:rPr>
              <a:t>parsedData.createdAt</a:t>
            </a:r>
            <a:r>
              <a:rPr lang="en-US" altLang="en-US" sz="2000" dirty="0">
                <a:solidFill>
                  <a:srgbClr val="313337"/>
                </a:solidFill>
                <a:latin typeface="Proxima Nova"/>
              </a:rPr>
              <a:t> = new Date().</a:t>
            </a:r>
            <a:r>
              <a:rPr lang="en-US" altLang="en-US" sz="2000" dirty="0" err="1">
                <a:solidFill>
                  <a:srgbClr val="313337"/>
                </a:solidFill>
                <a:latin typeface="Proxima Nova"/>
              </a:rPr>
              <a:t>toISOString</a:t>
            </a:r>
            <a:r>
              <a:rPr lang="en-US" altLang="en-US" sz="2000" dirty="0">
                <a:solidFill>
                  <a:srgbClr val="313337"/>
                </a:solidFill>
                <a:latin typeface="Proxima Nova"/>
              </a:rPr>
              <a:t>();</a:t>
            </a:r>
            <a:br>
              <a:rPr lang="en-US" altLang="en-US" sz="2000" dirty="0">
                <a:solidFill>
                  <a:srgbClr val="313337"/>
                </a:solidFill>
                <a:latin typeface="Proxima Nova"/>
              </a:rPr>
            </a:br>
            <a:r>
              <a:rPr lang="en-US" altLang="en-US" sz="2000" dirty="0">
                <a:solidFill>
                  <a:srgbClr val="313337"/>
                </a:solidFill>
                <a:latin typeface="Proxima Nova"/>
              </a:rPr>
              <a:t> </a:t>
            </a:r>
            <a:r>
              <a:rPr lang="en-US" altLang="en-US" sz="2000" dirty="0" err="1">
                <a:solidFill>
                  <a:srgbClr val="313337"/>
                </a:solidFill>
                <a:latin typeface="Proxima Nova"/>
              </a:rPr>
              <a:t>writeFile</a:t>
            </a:r>
            <a:r>
              <a:rPr lang="en-US" altLang="en-US" sz="2000" dirty="0">
                <a:solidFill>
                  <a:srgbClr val="313337"/>
                </a:solidFill>
                <a:latin typeface="Proxima Nova"/>
              </a:rPr>
              <a:t>(path, </a:t>
            </a:r>
            <a:r>
              <a:rPr lang="en-US" altLang="en-US" sz="2000" dirty="0" err="1">
                <a:solidFill>
                  <a:srgbClr val="313337"/>
                </a:solidFill>
                <a:latin typeface="Proxima Nova"/>
              </a:rPr>
              <a:t>JSON.stringify</a:t>
            </a:r>
            <a:r>
              <a:rPr lang="en-US" altLang="en-US" sz="2000" dirty="0">
                <a:solidFill>
                  <a:srgbClr val="313337"/>
                </a:solidFill>
                <a:latin typeface="Proxima Nova"/>
              </a:rPr>
              <a:t>(</a:t>
            </a:r>
            <a:r>
              <a:rPr lang="en-US" altLang="en-US" sz="2000" dirty="0" err="1">
                <a:solidFill>
                  <a:srgbClr val="313337"/>
                </a:solidFill>
                <a:latin typeface="Proxima Nova"/>
              </a:rPr>
              <a:t>parsedData</a:t>
            </a:r>
            <a:r>
              <a:rPr lang="en-US" altLang="en-US" sz="2000" dirty="0">
                <a:solidFill>
                  <a:srgbClr val="313337"/>
                </a:solidFill>
                <a:latin typeface="Proxima Nova"/>
              </a:rPr>
              <a:t>, null, 2), (err) =&gt; </a:t>
            </a:r>
            <a:br>
              <a:rPr lang="en-US" altLang="en-US" sz="2000" dirty="0">
                <a:solidFill>
                  <a:srgbClr val="313337"/>
                </a:solidFill>
                <a:latin typeface="Proxima Nova"/>
              </a:rPr>
            </a:br>
            <a:r>
              <a:rPr lang="en-US" altLang="en-US" sz="2000" dirty="0">
                <a:solidFill>
                  <a:srgbClr val="313337"/>
                </a:solidFill>
                <a:latin typeface="Proxima Nova"/>
              </a:rPr>
              <a:t>{ </a:t>
            </a:r>
            <a:br>
              <a:rPr lang="en-US" altLang="en-US" sz="2000" dirty="0">
                <a:solidFill>
                  <a:srgbClr val="313337"/>
                </a:solidFill>
                <a:latin typeface="Proxima Nova"/>
              </a:rPr>
            </a:br>
            <a:r>
              <a:rPr lang="en-US" altLang="en-US" sz="2000" dirty="0">
                <a:solidFill>
                  <a:srgbClr val="313337"/>
                </a:solidFill>
                <a:latin typeface="Proxima Nova"/>
              </a:rPr>
              <a:t>if (err)</a:t>
            </a:r>
            <a:br>
              <a:rPr lang="en-US" altLang="en-US" sz="2000" dirty="0">
                <a:solidFill>
                  <a:srgbClr val="313337"/>
                </a:solidFill>
                <a:latin typeface="Proxima Nova"/>
              </a:rPr>
            </a:br>
            <a:r>
              <a:rPr lang="en-US" altLang="en-US" sz="2000" dirty="0">
                <a:solidFill>
                  <a:srgbClr val="313337"/>
                </a:solidFill>
                <a:latin typeface="Proxima Nova"/>
              </a:rPr>
              <a:t> {</a:t>
            </a:r>
            <a:br>
              <a:rPr lang="en-US" altLang="en-US" sz="2000" dirty="0">
                <a:solidFill>
                  <a:srgbClr val="313337"/>
                </a:solidFill>
                <a:latin typeface="Proxima Nova"/>
              </a:rPr>
            </a:br>
            <a:r>
              <a:rPr lang="en-US" altLang="en-US" sz="2000" dirty="0">
                <a:solidFill>
                  <a:srgbClr val="313337"/>
                </a:solidFill>
                <a:latin typeface="Proxima Nova"/>
              </a:rPr>
              <a:t> console.log('Failed to write updated data to file’);</a:t>
            </a:r>
            <a:br>
              <a:rPr lang="en-US" altLang="en-US" sz="2000" dirty="0">
                <a:solidFill>
                  <a:srgbClr val="313337"/>
                </a:solidFill>
                <a:latin typeface="Proxima Nova"/>
              </a:rPr>
            </a:br>
            <a:r>
              <a:rPr lang="en-US" altLang="en-US" sz="2000" dirty="0">
                <a:solidFill>
                  <a:srgbClr val="313337"/>
                </a:solidFill>
                <a:latin typeface="Proxima Nova"/>
              </a:rPr>
              <a:t> return; </a:t>
            </a:r>
            <a:br>
              <a:rPr lang="en-US" altLang="en-US" sz="2000" dirty="0">
                <a:solidFill>
                  <a:srgbClr val="313337"/>
                </a:solidFill>
                <a:latin typeface="Proxima Nova"/>
              </a:rPr>
            </a:br>
            <a:r>
              <a:rPr lang="en-US" altLang="en-US" sz="2000" dirty="0">
                <a:solidFill>
                  <a:srgbClr val="313337"/>
                </a:solidFill>
                <a:latin typeface="Proxima Nova"/>
              </a:rPr>
              <a:t>} </a:t>
            </a:r>
            <a:br>
              <a:rPr lang="en-US" altLang="en-US" sz="2000" dirty="0">
                <a:solidFill>
                  <a:srgbClr val="313337"/>
                </a:solidFill>
                <a:latin typeface="Proxima Nova"/>
              </a:rPr>
            </a:br>
            <a:r>
              <a:rPr lang="en-US" altLang="en-US" sz="2000" dirty="0">
                <a:solidFill>
                  <a:srgbClr val="313337"/>
                </a:solidFill>
                <a:latin typeface="Proxima Nova"/>
              </a:rPr>
              <a:t>console.log('Updated file successfully’); </a:t>
            </a:r>
            <a:br>
              <a:rPr lang="en-US" altLang="en-US" sz="2000" dirty="0">
                <a:solidFill>
                  <a:srgbClr val="313337"/>
                </a:solidFill>
                <a:latin typeface="Proxima Nova"/>
              </a:rPr>
            </a:br>
            <a:r>
              <a:rPr lang="en-US" altLang="en-US" sz="2000" dirty="0">
                <a:solidFill>
                  <a:srgbClr val="313337"/>
                </a:solidFill>
                <a:latin typeface="Proxima Nova"/>
              </a:rPr>
              <a:t>}); </a:t>
            </a:r>
            <a:br>
              <a:rPr lang="en-US" altLang="en-US" sz="2000" dirty="0">
                <a:solidFill>
                  <a:srgbClr val="313337"/>
                </a:solidFill>
                <a:latin typeface="Proxima Nova"/>
              </a:rPr>
            </a:br>
            <a:r>
              <a:rPr lang="en-US" altLang="en-US" sz="2000" dirty="0">
                <a:solidFill>
                  <a:srgbClr val="313337"/>
                </a:solidFill>
                <a:latin typeface="Proxima Nova"/>
              </a:rPr>
              <a:t>}); </a:t>
            </a:r>
            <a:br>
              <a:rPr lang="en-US" altLang="en-US" sz="2000" dirty="0">
                <a:latin typeface="Arial" panose="020B0604020202020204" pitchFamily="34" charset="0"/>
              </a:rPr>
            </a:br>
            <a:br>
              <a:rPr lang="en-IN" sz="1800" b="1" i="0" dirty="0">
                <a:solidFill>
                  <a:srgbClr val="313337"/>
                </a:solidFill>
                <a:effectLst/>
                <a:latin typeface="Proxima Nova"/>
              </a:rPr>
            </a:br>
            <a:endParaRPr lang="en-IN" sz="1800" dirty="0"/>
          </a:p>
        </p:txBody>
      </p:sp>
    </p:spTree>
    <p:extLst>
      <p:ext uri="{BB962C8B-B14F-4D97-AF65-F5344CB8AC3E}">
        <p14:creationId xmlns:p14="http://schemas.microsoft.com/office/powerpoint/2010/main" val="2338344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CAC187-20F4-5697-0DA4-909D7318AC22}"/>
              </a:ext>
            </a:extLst>
          </p:cNvPr>
          <p:cNvPicPr>
            <a:picLocks noGrp="1" noChangeAspect="1"/>
          </p:cNvPicPr>
          <p:nvPr>
            <p:ph idx="1"/>
          </p:nvPr>
        </p:nvPicPr>
        <p:blipFill>
          <a:blip r:embed="rId2"/>
          <a:stretch>
            <a:fillRect/>
          </a:stretch>
        </p:blipFill>
        <p:spPr>
          <a:xfrm>
            <a:off x="2100943" y="1099457"/>
            <a:ext cx="8991600" cy="5077506"/>
          </a:xfrm>
          <a:prstGeom prst="rect">
            <a:avLst/>
          </a:prstGeom>
        </p:spPr>
      </p:pic>
    </p:spTree>
    <p:extLst>
      <p:ext uri="{BB962C8B-B14F-4D97-AF65-F5344CB8AC3E}">
        <p14:creationId xmlns:p14="http://schemas.microsoft.com/office/powerpoint/2010/main" val="4111719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B986FE-D2E2-401D-9996-B423F49FFA25}"/>
              </a:ext>
            </a:extLst>
          </p:cNvPr>
          <p:cNvPicPr>
            <a:picLocks noGrp="1" noChangeAspect="1"/>
          </p:cNvPicPr>
          <p:nvPr>
            <p:ph idx="1"/>
          </p:nvPr>
        </p:nvPicPr>
        <p:blipFill>
          <a:blip r:embed="rId2"/>
          <a:stretch>
            <a:fillRect/>
          </a:stretch>
        </p:blipFill>
        <p:spPr>
          <a:xfrm>
            <a:off x="3211286" y="1643742"/>
            <a:ext cx="6531428" cy="3603171"/>
          </a:xfrm>
          <a:prstGeom prst="rect">
            <a:avLst/>
          </a:prstGeom>
        </p:spPr>
      </p:pic>
    </p:spTree>
    <p:extLst>
      <p:ext uri="{BB962C8B-B14F-4D97-AF65-F5344CB8AC3E}">
        <p14:creationId xmlns:p14="http://schemas.microsoft.com/office/powerpoint/2010/main" val="96044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92707-A107-539D-BC82-D0F509CA4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B4F2E7-6FB2-2780-EC9F-D4F18B1CE607}"/>
              </a:ext>
            </a:extLst>
          </p:cNvPr>
          <p:cNvSpPr>
            <a:spLocks noGrp="1"/>
          </p:cNvSpPr>
          <p:nvPr>
            <p:ph type="title"/>
          </p:nvPr>
        </p:nvSpPr>
        <p:spPr/>
        <p:txBody>
          <a:bodyPr/>
          <a:lstStyle/>
          <a:p>
            <a:r>
              <a:rPr lang="en-IN" dirty="0"/>
              <a:t>Buffer module</a:t>
            </a:r>
          </a:p>
        </p:txBody>
      </p:sp>
      <p:sp>
        <p:nvSpPr>
          <p:cNvPr id="3" name="Content Placeholder 2">
            <a:extLst>
              <a:ext uri="{FF2B5EF4-FFF2-40B4-BE49-F238E27FC236}">
                <a16:creationId xmlns:a16="http://schemas.microsoft.com/office/drawing/2014/main" id="{DB136129-B2B3-8F4C-6F3A-D1504C0C8658}"/>
              </a:ext>
            </a:extLst>
          </p:cNvPr>
          <p:cNvSpPr>
            <a:spLocks noGrp="1"/>
          </p:cNvSpPr>
          <p:nvPr>
            <p:ph idx="1"/>
          </p:nvPr>
        </p:nvSpPr>
        <p:spPr/>
        <p:txBody>
          <a:bodyPr>
            <a:normAutofit/>
          </a:bodyPr>
          <a:lstStyle/>
          <a:p>
            <a:r>
              <a:rPr lang="en-US" b="0" i="0" dirty="0">
                <a:solidFill>
                  <a:srgbClr val="202124"/>
                </a:solidFill>
                <a:effectLst/>
                <a:latin typeface="Google Sans"/>
              </a:rPr>
              <a:t>A buffer is </a:t>
            </a:r>
            <a:r>
              <a:rPr lang="en-US" b="0" i="0" dirty="0">
                <a:solidFill>
                  <a:srgbClr val="040C28"/>
                </a:solidFill>
                <a:effectLst/>
                <a:latin typeface="Google Sans"/>
              </a:rPr>
              <a:t>a way to store and manipulate binary data in Node.</a:t>
            </a:r>
            <a:r>
              <a:rPr lang="en-US" b="0" i="0" dirty="0">
                <a:solidFill>
                  <a:srgbClr val="202124"/>
                </a:solidFill>
                <a:effectLst/>
                <a:latin typeface="Google Sans"/>
              </a:rPr>
              <a:t> </a:t>
            </a:r>
            <a:r>
              <a:rPr lang="en-US" b="0" i="0" dirty="0" err="1">
                <a:solidFill>
                  <a:srgbClr val="040C28"/>
                </a:solidFill>
                <a:effectLst/>
                <a:latin typeface="Google Sans"/>
              </a:rPr>
              <a:t>js</a:t>
            </a:r>
            <a:r>
              <a:rPr lang="en-US" b="0" i="0" dirty="0">
                <a:solidFill>
                  <a:srgbClr val="202124"/>
                </a:solidFill>
                <a:effectLst/>
                <a:latin typeface="Google Sans"/>
              </a:rPr>
              <a:t>.</a:t>
            </a:r>
          </a:p>
          <a:p>
            <a:endParaRPr lang="en-US" b="0" i="0" dirty="0">
              <a:solidFill>
                <a:srgbClr val="202124"/>
              </a:solidFill>
              <a:effectLst/>
              <a:latin typeface="Google Sans"/>
            </a:endParaRPr>
          </a:p>
          <a:p>
            <a:r>
              <a:rPr lang="en-US" b="0" i="0" dirty="0">
                <a:solidFill>
                  <a:srgbClr val="242424"/>
                </a:solidFill>
                <a:effectLst/>
                <a:latin typeface="source-serif-pro"/>
              </a:rPr>
              <a:t>Binary data refers to data that consists of binary values, as opposed to text data, which consists of characters and symbols.</a:t>
            </a:r>
          </a:p>
          <a:p>
            <a:endParaRPr lang="en-US" dirty="0">
              <a:solidFill>
                <a:srgbClr val="202124"/>
              </a:solidFill>
              <a:latin typeface="Google Sans"/>
            </a:endParaRPr>
          </a:p>
          <a:p>
            <a:r>
              <a:rPr lang="en-US" b="0" i="0" dirty="0">
                <a:solidFill>
                  <a:srgbClr val="242424"/>
                </a:solidFill>
                <a:effectLst/>
                <a:latin typeface="source-serif-pro"/>
              </a:rPr>
              <a:t>Examples of binary data include images, audio and video files, and raw data from a network.</a:t>
            </a:r>
            <a:endParaRPr lang="en-IN" dirty="0"/>
          </a:p>
        </p:txBody>
      </p:sp>
    </p:spTree>
    <p:extLst>
      <p:ext uri="{BB962C8B-B14F-4D97-AF65-F5344CB8AC3E}">
        <p14:creationId xmlns:p14="http://schemas.microsoft.com/office/powerpoint/2010/main" val="864146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CF0539B-A4A9-26DF-6263-928156DE3C8D}"/>
              </a:ext>
            </a:extLst>
          </p:cNvPr>
          <p:cNvPicPr>
            <a:picLocks noGrp="1" noChangeAspect="1"/>
          </p:cNvPicPr>
          <p:nvPr>
            <p:ph idx="1"/>
          </p:nvPr>
        </p:nvPicPr>
        <p:blipFill>
          <a:blip r:embed="rId2"/>
          <a:stretch>
            <a:fillRect/>
          </a:stretch>
        </p:blipFill>
        <p:spPr>
          <a:xfrm>
            <a:off x="1763487" y="1436914"/>
            <a:ext cx="8806542" cy="4020344"/>
          </a:xfrm>
          <a:prstGeom prst="rect">
            <a:avLst/>
          </a:prstGeom>
        </p:spPr>
      </p:pic>
    </p:spTree>
    <p:extLst>
      <p:ext uri="{BB962C8B-B14F-4D97-AF65-F5344CB8AC3E}">
        <p14:creationId xmlns:p14="http://schemas.microsoft.com/office/powerpoint/2010/main" val="3832865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D8436B1-DA8C-8E06-7C01-2FFD26A051B5}"/>
              </a:ext>
            </a:extLst>
          </p:cNvPr>
          <p:cNvPicPr>
            <a:picLocks noGrp="1" noChangeAspect="1"/>
          </p:cNvPicPr>
          <p:nvPr>
            <p:ph idx="1"/>
          </p:nvPr>
        </p:nvPicPr>
        <p:blipFill>
          <a:blip r:embed="rId2"/>
          <a:stretch>
            <a:fillRect/>
          </a:stretch>
        </p:blipFill>
        <p:spPr>
          <a:xfrm>
            <a:off x="1333500" y="1958181"/>
            <a:ext cx="9525000" cy="4086225"/>
          </a:xfrm>
          <a:prstGeom prst="rect">
            <a:avLst/>
          </a:prstGeom>
        </p:spPr>
      </p:pic>
    </p:spTree>
    <p:extLst>
      <p:ext uri="{BB962C8B-B14F-4D97-AF65-F5344CB8AC3E}">
        <p14:creationId xmlns:p14="http://schemas.microsoft.com/office/powerpoint/2010/main" val="4197091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00A7-6DE4-E005-8606-9BDF7EECBF38}"/>
              </a:ext>
            </a:extLst>
          </p:cNvPr>
          <p:cNvSpPr>
            <a:spLocks noGrp="1"/>
          </p:cNvSpPr>
          <p:nvPr>
            <p:ph type="title"/>
          </p:nvPr>
        </p:nvSpPr>
        <p:spPr/>
        <p:txBody>
          <a:bodyPr/>
          <a:lstStyle/>
          <a:p>
            <a:r>
              <a:rPr lang="en-IN" dirty="0"/>
              <a:t>Working with Buffer module</a:t>
            </a:r>
          </a:p>
        </p:txBody>
      </p:sp>
      <p:sp>
        <p:nvSpPr>
          <p:cNvPr id="3" name="Content Placeholder 2">
            <a:extLst>
              <a:ext uri="{FF2B5EF4-FFF2-40B4-BE49-F238E27FC236}">
                <a16:creationId xmlns:a16="http://schemas.microsoft.com/office/drawing/2014/main" id="{F83C5D91-9160-EAA1-2185-FA9D8A3C4FFC}"/>
              </a:ext>
            </a:extLst>
          </p:cNvPr>
          <p:cNvSpPr>
            <a:spLocks noGrp="1"/>
          </p:cNvSpPr>
          <p:nvPr>
            <p:ph idx="1"/>
          </p:nvPr>
        </p:nvSpPr>
        <p:spPr/>
        <p:txBody>
          <a:bodyPr>
            <a:normAutofit/>
          </a:bodyPr>
          <a:lstStyle/>
          <a:p>
            <a:pPr algn="just"/>
            <a:r>
              <a:rPr lang="en-US" b="0" i="0" dirty="0">
                <a:solidFill>
                  <a:srgbClr val="374151"/>
                </a:solidFill>
                <a:effectLst/>
                <a:latin typeface="Söhne"/>
              </a:rPr>
              <a:t>in JavaScript, the "buffer" module is often associated with Node.js, and it provides a way to work with binary data directly. </a:t>
            </a:r>
          </a:p>
          <a:p>
            <a:pPr algn="just"/>
            <a:endParaRPr lang="en-US" b="0" i="0" dirty="0">
              <a:solidFill>
                <a:srgbClr val="374151"/>
              </a:solidFill>
              <a:effectLst/>
              <a:latin typeface="Söhne"/>
            </a:endParaRPr>
          </a:p>
          <a:p>
            <a:pPr algn="just"/>
            <a:endParaRPr lang="en-US" b="0" i="0" dirty="0">
              <a:solidFill>
                <a:srgbClr val="374151"/>
              </a:solidFill>
              <a:effectLst/>
              <a:latin typeface="Söhne"/>
            </a:endParaRPr>
          </a:p>
          <a:p>
            <a:pPr algn="just"/>
            <a:r>
              <a:rPr lang="en-US" b="0" i="0" dirty="0">
                <a:solidFill>
                  <a:srgbClr val="374151"/>
                </a:solidFill>
                <a:effectLst/>
                <a:latin typeface="Söhne"/>
              </a:rPr>
              <a:t>The Buffer module is a global object that provides a way to work with binary data directly without having to write custom data parsing functions.</a:t>
            </a:r>
          </a:p>
          <a:p>
            <a:pPr algn="just"/>
            <a:endParaRPr lang="en-US" dirty="0">
              <a:solidFill>
                <a:srgbClr val="374151"/>
              </a:solidFill>
              <a:latin typeface="Söhne"/>
            </a:endParaRPr>
          </a:p>
          <a:p>
            <a:pPr algn="just"/>
            <a:endParaRPr lang="en-US" dirty="0">
              <a:solidFill>
                <a:srgbClr val="374151"/>
              </a:solidFill>
              <a:latin typeface="Söhne"/>
            </a:endParaRPr>
          </a:p>
          <a:p>
            <a:pPr algn="just"/>
            <a:endParaRPr lang="en-IN" dirty="0"/>
          </a:p>
        </p:txBody>
      </p:sp>
      <p:sp>
        <p:nvSpPr>
          <p:cNvPr id="4" name="Rectangle 1">
            <a:extLst>
              <a:ext uri="{FF2B5EF4-FFF2-40B4-BE49-F238E27FC236}">
                <a16:creationId xmlns:a16="http://schemas.microsoft.com/office/drawing/2014/main" id="{A18931F1-0DF3-DE53-A8D8-31B1F400BD27}"/>
              </a:ext>
            </a:extLst>
          </p:cNvPr>
          <p:cNvSpPr>
            <a:spLocks noChangeArrowheads="1"/>
          </p:cNvSpPr>
          <p:nvPr/>
        </p:nvSpPr>
        <p:spPr bwMode="auto">
          <a:xfrm>
            <a:off x="0" y="105489"/>
            <a:ext cx="184731" cy="246221"/>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7930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28187-61A8-9CA3-5F2B-41C73E0003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8F8B11-9A7F-0281-D334-B4D7D169EC45}"/>
              </a:ext>
            </a:extLst>
          </p:cNvPr>
          <p:cNvSpPr>
            <a:spLocks noGrp="1"/>
          </p:cNvSpPr>
          <p:nvPr>
            <p:ph idx="1"/>
          </p:nvPr>
        </p:nvSpPr>
        <p:spPr/>
        <p:txBody>
          <a:bodyPr/>
          <a:lstStyle/>
          <a:p>
            <a:r>
              <a:rPr lang="en-US" b="0" i="0" dirty="0">
                <a:solidFill>
                  <a:srgbClr val="313337"/>
                </a:solidFill>
                <a:effectLst/>
                <a:latin typeface="Crimson Text"/>
              </a:rPr>
              <a:t>buffer is a space in computer memory, usually RAM, that stores binaries.</a:t>
            </a:r>
          </a:p>
          <a:p>
            <a:endParaRPr lang="en-US" b="0" i="0" dirty="0">
              <a:solidFill>
                <a:srgbClr val="313337"/>
              </a:solidFill>
              <a:effectLst/>
              <a:latin typeface="Crimson Text"/>
            </a:endParaRPr>
          </a:p>
          <a:p>
            <a:endParaRPr lang="en-IN" dirty="0"/>
          </a:p>
        </p:txBody>
      </p:sp>
      <p:pic>
        <p:nvPicPr>
          <p:cNvPr id="4" name="Picture 3">
            <a:extLst>
              <a:ext uri="{FF2B5EF4-FFF2-40B4-BE49-F238E27FC236}">
                <a16:creationId xmlns:a16="http://schemas.microsoft.com/office/drawing/2014/main" id="{02814AC2-F4EA-9F41-5B08-132B76E2610F}"/>
              </a:ext>
            </a:extLst>
          </p:cNvPr>
          <p:cNvPicPr>
            <a:picLocks noChangeAspect="1"/>
          </p:cNvPicPr>
          <p:nvPr/>
        </p:nvPicPr>
        <p:blipFill>
          <a:blip r:embed="rId2"/>
          <a:stretch>
            <a:fillRect/>
          </a:stretch>
        </p:blipFill>
        <p:spPr>
          <a:xfrm>
            <a:off x="697230" y="457200"/>
            <a:ext cx="10847070" cy="5854700"/>
          </a:xfrm>
          <a:prstGeom prst="rect">
            <a:avLst/>
          </a:prstGeom>
        </p:spPr>
      </p:pic>
    </p:spTree>
    <p:extLst>
      <p:ext uri="{BB962C8B-B14F-4D97-AF65-F5344CB8AC3E}">
        <p14:creationId xmlns:p14="http://schemas.microsoft.com/office/powerpoint/2010/main" val="2036259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E15C-900E-5DE7-41DD-5FA90E5828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2180A4-3B90-6FFF-750D-367D9B62C9D7}"/>
              </a:ext>
            </a:extLst>
          </p:cNvPr>
          <p:cNvSpPr>
            <a:spLocks noGrp="1"/>
          </p:cNvSpPr>
          <p:nvPr>
            <p:ph idx="1"/>
          </p:nvPr>
        </p:nvSpPr>
        <p:spPr/>
        <p:txBody>
          <a:bodyPr/>
          <a:lstStyle/>
          <a:p>
            <a:pPr algn="l" fontAlgn="base"/>
            <a:r>
              <a:rPr lang="en-US" b="0" i="0" dirty="0">
                <a:solidFill>
                  <a:srgbClr val="313337"/>
                </a:solidFill>
                <a:effectLst/>
                <a:latin typeface="Crimson Text"/>
              </a:rPr>
              <a:t>A binary stream is a collection of large amounts of binary data. Due to their massive size, binary streams are not sent together. Instead, they are broken into smaller pieces before sending.</a:t>
            </a:r>
          </a:p>
          <a:p>
            <a:pPr algn="l" fontAlgn="base"/>
            <a:endParaRPr lang="en-US" dirty="0">
              <a:solidFill>
                <a:srgbClr val="313337"/>
              </a:solidFill>
              <a:latin typeface="Crimson Text"/>
            </a:endParaRPr>
          </a:p>
          <a:p>
            <a:pPr algn="l" fontAlgn="base"/>
            <a:endParaRPr lang="en-US" b="0" i="0" dirty="0">
              <a:solidFill>
                <a:srgbClr val="313337"/>
              </a:solidFill>
              <a:effectLst/>
              <a:latin typeface="Crimson Text"/>
            </a:endParaRPr>
          </a:p>
          <a:p>
            <a:pPr algn="l" fontAlgn="base"/>
            <a:endParaRPr lang="en-US" b="0" i="0" dirty="0">
              <a:solidFill>
                <a:srgbClr val="313337"/>
              </a:solidFill>
              <a:effectLst/>
              <a:latin typeface="Crimson Text"/>
            </a:endParaRPr>
          </a:p>
          <a:p>
            <a:pPr algn="l" fontAlgn="base"/>
            <a:r>
              <a:rPr lang="en-US" b="0" i="0" dirty="0">
                <a:solidFill>
                  <a:srgbClr val="313337"/>
                </a:solidFill>
                <a:effectLst/>
                <a:latin typeface="Crimson Text"/>
              </a:rPr>
              <a:t>When the data processing unit cannot accept any more data streams, excess data is stored in a buffer until the data processing unit is ready to receive more data.</a:t>
            </a:r>
          </a:p>
          <a:p>
            <a:endParaRPr lang="en-IN" dirty="0"/>
          </a:p>
        </p:txBody>
      </p:sp>
    </p:spTree>
    <p:extLst>
      <p:ext uri="{BB962C8B-B14F-4D97-AF65-F5344CB8AC3E}">
        <p14:creationId xmlns:p14="http://schemas.microsoft.com/office/powerpoint/2010/main" val="3634917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76CC-8E01-FE34-DDF5-2BE7328701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D58F1B-5E95-723D-4572-31A570555DBB}"/>
              </a:ext>
            </a:extLst>
          </p:cNvPr>
          <p:cNvSpPr>
            <a:spLocks noGrp="1"/>
          </p:cNvSpPr>
          <p:nvPr>
            <p:ph idx="1"/>
          </p:nvPr>
        </p:nvSpPr>
        <p:spPr/>
        <p:txBody>
          <a:bodyPr/>
          <a:lstStyle/>
          <a:p>
            <a:pPr algn="just"/>
            <a:r>
              <a:rPr lang="en-US" b="0" i="0" dirty="0">
                <a:solidFill>
                  <a:srgbClr val="313337"/>
                </a:solidFill>
                <a:effectLst/>
                <a:latin typeface="Crimson Text"/>
              </a:rPr>
              <a:t>When sending data to a receiver, it must be stored somewhere until the receiver can process it. </a:t>
            </a:r>
          </a:p>
          <a:p>
            <a:pPr algn="just"/>
            <a:endParaRPr lang="en-US" dirty="0">
              <a:solidFill>
                <a:srgbClr val="313337"/>
              </a:solidFill>
              <a:latin typeface="Crimson Text"/>
            </a:endParaRPr>
          </a:p>
          <a:p>
            <a:pPr algn="just"/>
            <a:endParaRPr lang="en-US" b="0" i="0" dirty="0">
              <a:solidFill>
                <a:srgbClr val="313337"/>
              </a:solidFill>
              <a:effectLst/>
              <a:latin typeface="Crimson Text"/>
            </a:endParaRPr>
          </a:p>
          <a:p>
            <a:pPr algn="just"/>
            <a:endParaRPr lang="en-US" dirty="0">
              <a:solidFill>
                <a:srgbClr val="313337"/>
              </a:solidFill>
              <a:latin typeface="Crimson Text"/>
            </a:endParaRPr>
          </a:p>
          <a:p>
            <a:pPr algn="just"/>
            <a:r>
              <a:rPr lang="en-US" b="0" i="0" dirty="0">
                <a:solidFill>
                  <a:srgbClr val="313337"/>
                </a:solidFill>
                <a:effectLst/>
                <a:latin typeface="Crimson Text"/>
              </a:rPr>
              <a:t>The Node.js buffer class is built for this purpose. It can handle and store binary data outside of the V8 engine, making it an efficient way to store and transfer data..</a:t>
            </a:r>
            <a:endParaRPr lang="en-IN" dirty="0"/>
          </a:p>
        </p:txBody>
      </p:sp>
    </p:spTree>
    <p:extLst>
      <p:ext uri="{BB962C8B-B14F-4D97-AF65-F5344CB8AC3E}">
        <p14:creationId xmlns:p14="http://schemas.microsoft.com/office/powerpoint/2010/main" val="2022385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14FFF-2AD5-4CF6-DD69-89952A4D1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878B7-62BA-5ECB-1D96-8AEA5CACDDC6}"/>
              </a:ext>
            </a:extLst>
          </p:cNvPr>
          <p:cNvSpPr>
            <a:spLocks noGrp="1"/>
          </p:cNvSpPr>
          <p:nvPr>
            <p:ph type="title"/>
          </p:nvPr>
        </p:nvSpPr>
        <p:spPr/>
        <p:txBody>
          <a:bodyPr/>
          <a:lstStyle/>
          <a:p>
            <a:r>
              <a:rPr lang="en-IN" b="1" i="0" dirty="0">
                <a:effectLst/>
                <a:latin typeface="Söhne"/>
              </a:rPr>
              <a:t>Accessing and Manipulating Data:</a:t>
            </a:r>
            <a:endParaRPr lang="en-IN" dirty="0"/>
          </a:p>
        </p:txBody>
      </p:sp>
      <p:sp>
        <p:nvSpPr>
          <p:cNvPr id="3" name="Content Placeholder 2">
            <a:extLst>
              <a:ext uri="{FF2B5EF4-FFF2-40B4-BE49-F238E27FC236}">
                <a16:creationId xmlns:a16="http://schemas.microsoft.com/office/drawing/2014/main" id="{BDC702ED-AF10-AF49-4EB1-5AEA16CD5EEE}"/>
              </a:ext>
            </a:extLst>
          </p:cNvPr>
          <p:cNvSpPr>
            <a:spLocks noGrp="1"/>
          </p:cNvSpPr>
          <p:nvPr>
            <p:ph idx="1"/>
          </p:nvPr>
        </p:nvSpPr>
        <p:spPr/>
        <p:txBody>
          <a:bodyPr/>
          <a:lstStyle/>
          <a:p>
            <a:r>
              <a:rPr lang="en-US" b="0" i="0" dirty="0">
                <a:solidFill>
                  <a:srgbClr val="374151"/>
                </a:solidFill>
                <a:effectLst/>
                <a:latin typeface="Söhne"/>
              </a:rPr>
              <a:t>Buffers allow you to access and manipulate individual bytes of data. </a:t>
            </a:r>
            <a:r>
              <a:rPr lang="en-US" b="0" i="0">
                <a:solidFill>
                  <a:srgbClr val="374151"/>
                </a:solidFill>
                <a:effectLst/>
                <a:latin typeface="Söhne"/>
              </a:rPr>
              <a:t>You can read and write data at specific offsets within the buffer</a:t>
            </a:r>
            <a:endParaRPr lang="en-IN"/>
          </a:p>
        </p:txBody>
      </p:sp>
    </p:spTree>
    <p:extLst>
      <p:ext uri="{BB962C8B-B14F-4D97-AF65-F5344CB8AC3E}">
        <p14:creationId xmlns:p14="http://schemas.microsoft.com/office/powerpoint/2010/main" val="2415256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2C4EB92-6EC8-EB59-9508-F8DBA760112A}"/>
              </a:ext>
            </a:extLst>
          </p:cNvPr>
          <p:cNvPicPr>
            <a:picLocks noGrp="1" noChangeAspect="1"/>
          </p:cNvPicPr>
          <p:nvPr>
            <p:ph idx="1"/>
          </p:nvPr>
        </p:nvPicPr>
        <p:blipFill>
          <a:blip r:embed="rId2"/>
          <a:stretch>
            <a:fillRect/>
          </a:stretch>
        </p:blipFill>
        <p:spPr>
          <a:xfrm>
            <a:off x="2481943" y="1567543"/>
            <a:ext cx="8142514" cy="4158343"/>
          </a:xfrm>
          <a:prstGeom prst="rect">
            <a:avLst/>
          </a:prstGeom>
        </p:spPr>
      </p:pic>
    </p:spTree>
    <p:extLst>
      <p:ext uri="{BB962C8B-B14F-4D97-AF65-F5344CB8AC3E}">
        <p14:creationId xmlns:p14="http://schemas.microsoft.com/office/powerpoint/2010/main" val="2540083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CF564-1665-F4B7-77A0-1100A016543D}"/>
              </a:ext>
            </a:extLst>
          </p:cNvPr>
          <p:cNvSpPr>
            <a:spLocks noGrp="1"/>
          </p:cNvSpPr>
          <p:nvPr>
            <p:ph idx="1"/>
          </p:nvPr>
        </p:nvSpPr>
        <p:spPr>
          <a:xfrm>
            <a:off x="838200" y="489857"/>
            <a:ext cx="10515600" cy="5687106"/>
          </a:xfrm>
        </p:spPr>
        <p:txBody>
          <a:bodyPr>
            <a:normAutofit/>
          </a:bodyPr>
          <a:lstStyle/>
          <a:p>
            <a:pPr algn="just"/>
            <a:endParaRPr lang="en-US" b="0" i="0" dirty="0">
              <a:solidFill>
                <a:srgbClr val="212121"/>
              </a:solidFill>
              <a:effectLst/>
              <a:latin typeface="__myFont_3ea10a"/>
            </a:endParaRPr>
          </a:p>
          <a:p>
            <a:pPr algn="just"/>
            <a:endParaRPr lang="en-US" dirty="0">
              <a:solidFill>
                <a:srgbClr val="212121"/>
              </a:solidFill>
              <a:latin typeface="__myFont_3ea10a"/>
            </a:endParaRPr>
          </a:p>
          <a:p>
            <a:pPr algn="just"/>
            <a:r>
              <a:rPr lang="en-US" b="0" i="0" dirty="0">
                <a:solidFill>
                  <a:srgbClr val="212121"/>
                </a:solidFill>
                <a:effectLst/>
                <a:latin typeface="__myFont_3ea10a"/>
              </a:rPr>
              <a:t>The import and export keywords serve as the bridge that connects different modules, enabling developers to harness the power of modular programming and build scalable solutions</a:t>
            </a:r>
          </a:p>
          <a:p>
            <a:pPr algn="just"/>
            <a:endParaRPr lang="en-US" b="0" i="0" dirty="0">
              <a:solidFill>
                <a:srgbClr val="212121"/>
              </a:solidFill>
              <a:effectLst/>
              <a:latin typeface="__myFont_3ea10a"/>
            </a:endParaRPr>
          </a:p>
          <a:p>
            <a:pPr algn="just"/>
            <a:r>
              <a:rPr lang="en-US" b="0" i="0" dirty="0">
                <a:solidFill>
                  <a:srgbClr val="212121"/>
                </a:solidFill>
                <a:effectLst/>
                <a:latin typeface="__myFont_3ea10a"/>
              </a:rPr>
              <a:t>The </a:t>
            </a:r>
            <a:r>
              <a:rPr lang="en-US" b="0" i="0" u="sng" dirty="0">
                <a:solidFill>
                  <a:srgbClr val="212121"/>
                </a:solidFill>
                <a:effectLst/>
                <a:latin typeface="__myFont_3ea10a"/>
              </a:rPr>
              <a:t>export </a:t>
            </a:r>
            <a:r>
              <a:rPr lang="en-US" b="0" i="0" dirty="0">
                <a:solidFill>
                  <a:srgbClr val="212121"/>
                </a:solidFill>
                <a:effectLst/>
                <a:latin typeface="__myFont_3ea10a"/>
              </a:rPr>
              <a:t>keyword makes variables or functions available to other modules. </a:t>
            </a:r>
          </a:p>
          <a:p>
            <a:pPr algn="just"/>
            <a:endParaRPr lang="en-US" b="0" i="0" dirty="0">
              <a:solidFill>
                <a:srgbClr val="212121"/>
              </a:solidFill>
              <a:effectLst/>
              <a:latin typeface="__myFont_3ea10a"/>
            </a:endParaRPr>
          </a:p>
          <a:p>
            <a:pPr algn="just"/>
            <a:r>
              <a:rPr lang="en-US" b="0" i="0" dirty="0">
                <a:solidFill>
                  <a:srgbClr val="212121"/>
                </a:solidFill>
                <a:effectLst/>
                <a:latin typeface="__myFont_3ea10a"/>
              </a:rPr>
              <a:t>In contrast, The</a:t>
            </a:r>
            <a:r>
              <a:rPr lang="en-US" b="0" i="0" u="sng" dirty="0">
                <a:solidFill>
                  <a:srgbClr val="212121"/>
                </a:solidFill>
                <a:effectLst/>
                <a:latin typeface="__myFont_3ea10a"/>
              </a:rPr>
              <a:t> import </a:t>
            </a:r>
            <a:r>
              <a:rPr lang="en-US" b="0" i="0" dirty="0">
                <a:solidFill>
                  <a:srgbClr val="212121"/>
                </a:solidFill>
                <a:effectLst/>
                <a:latin typeface="__myFont_3ea10a"/>
              </a:rPr>
              <a:t>keyword is utilized for importing variables or functions into other modules</a:t>
            </a:r>
            <a:endParaRPr lang="en-IN" dirty="0">
              <a:solidFill>
                <a:srgbClr val="212121"/>
              </a:solidFill>
              <a:latin typeface="__myFont_3ea10a"/>
            </a:endParaRPr>
          </a:p>
        </p:txBody>
      </p:sp>
    </p:spTree>
    <p:extLst>
      <p:ext uri="{BB962C8B-B14F-4D97-AF65-F5344CB8AC3E}">
        <p14:creationId xmlns:p14="http://schemas.microsoft.com/office/powerpoint/2010/main" val="4206453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E82B55-E658-4F8E-219E-94467F83804B}"/>
              </a:ext>
            </a:extLst>
          </p:cNvPr>
          <p:cNvPicPr>
            <a:picLocks noGrp="1" noChangeAspect="1"/>
          </p:cNvPicPr>
          <p:nvPr>
            <p:ph idx="1"/>
          </p:nvPr>
        </p:nvPicPr>
        <p:blipFill>
          <a:blip r:embed="rId2"/>
          <a:stretch>
            <a:fillRect/>
          </a:stretch>
        </p:blipFill>
        <p:spPr>
          <a:xfrm>
            <a:off x="2286000" y="1741714"/>
            <a:ext cx="8447314" cy="3534569"/>
          </a:xfrm>
          <a:prstGeom prst="rect">
            <a:avLst/>
          </a:prstGeom>
        </p:spPr>
      </p:pic>
      <p:sp>
        <p:nvSpPr>
          <p:cNvPr id="8" name="TextBox 7">
            <a:extLst>
              <a:ext uri="{FF2B5EF4-FFF2-40B4-BE49-F238E27FC236}">
                <a16:creationId xmlns:a16="http://schemas.microsoft.com/office/drawing/2014/main" id="{2F217EF0-E8E7-7E01-4C32-238AF1634A30}"/>
              </a:ext>
            </a:extLst>
          </p:cNvPr>
          <p:cNvSpPr txBox="1"/>
          <p:nvPr/>
        </p:nvSpPr>
        <p:spPr>
          <a:xfrm>
            <a:off x="3842657" y="620486"/>
            <a:ext cx="5377543" cy="461665"/>
          </a:xfrm>
          <a:prstGeom prst="rect">
            <a:avLst/>
          </a:prstGeom>
          <a:noFill/>
        </p:spPr>
        <p:txBody>
          <a:bodyPr wrap="square" rtlCol="0">
            <a:spAutoFit/>
          </a:bodyPr>
          <a:lstStyle/>
          <a:p>
            <a:r>
              <a:rPr lang="en-US" sz="2400" b="1" dirty="0"/>
              <a:t>We will use the following functions</a:t>
            </a:r>
            <a:endParaRPr lang="en-IN" sz="2400" b="1" dirty="0"/>
          </a:p>
        </p:txBody>
      </p:sp>
    </p:spTree>
    <p:extLst>
      <p:ext uri="{BB962C8B-B14F-4D97-AF65-F5344CB8AC3E}">
        <p14:creationId xmlns:p14="http://schemas.microsoft.com/office/powerpoint/2010/main" val="3586524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F894B-1F17-0040-4213-98E0BDDC7A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082A1-4385-FABB-A5AE-9DB378BE1EC7}"/>
              </a:ext>
            </a:extLst>
          </p:cNvPr>
          <p:cNvSpPr>
            <a:spLocks noGrp="1"/>
          </p:cNvSpPr>
          <p:nvPr>
            <p:ph type="title"/>
          </p:nvPr>
        </p:nvSpPr>
        <p:spPr/>
        <p:txBody>
          <a:bodyPr/>
          <a:lstStyle/>
          <a:p>
            <a:r>
              <a:rPr lang="en-IN" b="1" i="0" dirty="0">
                <a:effectLst/>
                <a:latin typeface="Söhne"/>
              </a:rPr>
              <a:t>Creation of Buffers</a:t>
            </a:r>
            <a:endParaRPr lang="en-IN" dirty="0"/>
          </a:p>
        </p:txBody>
      </p:sp>
      <p:pic>
        <p:nvPicPr>
          <p:cNvPr id="6" name="Content Placeholder 5">
            <a:extLst>
              <a:ext uri="{FF2B5EF4-FFF2-40B4-BE49-F238E27FC236}">
                <a16:creationId xmlns:a16="http://schemas.microsoft.com/office/drawing/2014/main" id="{92E96E05-C3DC-A1A1-C11E-AE7A5F50C705}"/>
              </a:ext>
            </a:extLst>
          </p:cNvPr>
          <p:cNvPicPr>
            <a:picLocks noGrp="1" noChangeAspect="1"/>
          </p:cNvPicPr>
          <p:nvPr>
            <p:ph idx="1"/>
          </p:nvPr>
        </p:nvPicPr>
        <p:blipFill>
          <a:blip r:embed="rId2"/>
          <a:stretch>
            <a:fillRect/>
          </a:stretch>
        </p:blipFill>
        <p:spPr>
          <a:xfrm>
            <a:off x="1110343" y="845821"/>
            <a:ext cx="9862457" cy="5394960"/>
          </a:xfrm>
          <a:prstGeom prst="rect">
            <a:avLst/>
          </a:prstGeom>
        </p:spPr>
      </p:pic>
    </p:spTree>
    <p:extLst>
      <p:ext uri="{BB962C8B-B14F-4D97-AF65-F5344CB8AC3E}">
        <p14:creationId xmlns:p14="http://schemas.microsoft.com/office/powerpoint/2010/main" val="2151372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522D8A-399A-37B0-C5B1-B6EAE1B101D4}"/>
              </a:ext>
            </a:extLst>
          </p:cNvPr>
          <p:cNvPicPr>
            <a:picLocks noGrp="1" noChangeAspect="1"/>
          </p:cNvPicPr>
          <p:nvPr>
            <p:ph idx="1"/>
          </p:nvPr>
        </p:nvPicPr>
        <p:blipFill>
          <a:blip r:embed="rId2"/>
          <a:stretch>
            <a:fillRect/>
          </a:stretch>
        </p:blipFill>
        <p:spPr>
          <a:xfrm>
            <a:off x="2656114" y="859971"/>
            <a:ext cx="6879772" cy="4985658"/>
          </a:xfrm>
          <a:prstGeom prst="rect">
            <a:avLst/>
          </a:prstGeom>
        </p:spPr>
      </p:pic>
    </p:spTree>
    <p:extLst>
      <p:ext uri="{BB962C8B-B14F-4D97-AF65-F5344CB8AC3E}">
        <p14:creationId xmlns:p14="http://schemas.microsoft.com/office/powerpoint/2010/main" val="3651863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EAC864-B2B2-59B5-FF6F-A7233AC3D727}"/>
              </a:ext>
            </a:extLst>
          </p:cNvPr>
          <p:cNvPicPr>
            <a:picLocks noGrp="1" noChangeAspect="1"/>
          </p:cNvPicPr>
          <p:nvPr>
            <p:ph idx="1"/>
          </p:nvPr>
        </p:nvPicPr>
        <p:blipFill>
          <a:blip r:embed="rId2"/>
          <a:stretch>
            <a:fillRect/>
          </a:stretch>
        </p:blipFill>
        <p:spPr>
          <a:xfrm>
            <a:off x="2558143" y="1251857"/>
            <a:ext cx="7347857" cy="5442857"/>
          </a:xfrm>
          <a:prstGeom prst="rect">
            <a:avLst/>
          </a:prstGeom>
        </p:spPr>
      </p:pic>
    </p:spTree>
    <p:extLst>
      <p:ext uri="{BB962C8B-B14F-4D97-AF65-F5344CB8AC3E}">
        <p14:creationId xmlns:p14="http://schemas.microsoft.com/office/powerpoint/2010/main" val="845341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E004D33-A50E-EB5B-AA28-5125E9B9E6CD}"/>
              </a:ext>
            </a:extLst>
          </p:cNvPr>
          <p:cNvPicPr>
            <a:picLocks noGrp="1" noChangeAspect="1"/>
          </p:cNvPicPr>
          <p:nvPr>
            <p:ph idx="1"/>
          </p:nvPr>
        </p:nvPicPr>
        <p:blipFill>
          <a:blip r:embed="rId2"/>
          <a:stretch>
            <a:fillRect/>
          </a:stretch>
        </p:blipFill>
        <p:spPr>
          <a:xfrm>
            <a:off x="3200400" y="1502229"/>
            <a:ext cx="6923314" cy="4343400"/>
          </a:xfrm>
          <a:prstGeom prst="rect">
            <a:avLst/>
          </a:prstGeom>
        </p:spPr>
      </p:pic>
    </p:spTree>
    <p:extLst>
      <p:ext uri="{BB962C8B-B14F-4D97-AF65-F5344CB8AC3E}">
        <p14:creationId xmlns:p14="http://schemas.microsoft.com/office/powerpoint/2010/main" val="1880928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BE6C871-5225-761C-FCC8-5ABD03BB38C6}"/>
              </a:ext>
            </a:extLst>
          </p:cNvPr>
          <p:cNvPicPr>
            <a:picLocks noGrp="1" noChangeAspect="1"/>
          </p:cNvPicPr>
          <p:nvPr>
            <p:ph idx="1"/>
          </p:nvPr>
        </p:nvPicPr>
        <p:blipFill>
          <a:blip r:embed="rId2"/>
          <a:stretch>
            <a:fillRect/>
          </a:stretch>
        </p:blipFill>
        <p:spPr>
          <a:xfrm>
            <a:off x="3233057" y="1317171"/>
            <a:ext cx="6259286" cy="4757057"/>
          </a:xfrm>
          <a:prstGeom prst="rect">
            <a:avLst/>
          </a:prstGeom>
        </p:spPr>
      </p:pic>
    </p:spTree>
    <p:extLst>
      <p:ext uri="{BB962C8B-B14F-4D97-AF65-F5344CB8AC3E}">
        <p14:creationId xmlns:p14="http://schemas.microsoft.com/office/powerpoint/2010/main" val="4216616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5FBD-B867-8FB5-4F31-C6695DC59396}"/>
              </a:ext>
            </a:extLst>
          </p:cNvPr>
          <p:cNvSpPr>
            <a:spLocks noGrp="1"/>
          </p:cNvSpPr>
          <p:nvPr>
            <p:ph type="title"/>
          </p:nvPr>
        </p:nvSpPr>
        <p:spPr/>
        <p:txBody>
          <a:bodyPr/>
          <a:lstStyle/>
          <a:p>
            <a:r>
              <a:rPr lang="en-US" dirty="0"/>
              <a:t>Working with streams</a:t>
            </a:r>
            <a:endParaRPr lang="en-IN" dirty="0"/>
          </a:p>
        </p:txBody>
      </p:sp>
      <p:pic>
        <p:nvPicPr>
          <p:cNvPr id="4" name="Content Placeholder 3">
            <a:extLst>
              <a:ext uri="{FF2B5EF4-FFF2-40B4-BE49-F238E27FC236}">
                <a16:creationId xmlns:a16="http://schemas.microsoft.com/office/drawing/2014/main" id="{FCF21C3F-2888-C038-E585-2A26D753FF2C}"/>
              </a:ext>
            </a:extLst>
          </p:cNvPr>
          <p:cNvPicPr>
            <a:picLocks noGrp="1" noChangeAspect="1"/>
          </p:cNvPicPr>
          <p:nvPr>
            <p:ph idx="1"/>
          </p:nvPr>
        </p:nvPicPr>
        <p:blipFill>
          <a:blip r:embed="rId2"/>
          <a:stretch>
            <a:fillRect/>
          </a:stretch>
        </p:blipFill>
        <p:spPr>
          <a:xfrm>
            <a:off x="2383971" y="1690688"/>
            <a:ext cx="7053943" cy="4067855"/>
          </a:xfrm>
          <a:prstGeom prst="rect">
            <a:avLst/>
          </a:prstGeom>
        </p:spPr>
      </p:pic>
    </p:spTree>
    <p:extLst>
      <p:ext uri="{BB962C8B-B14F-4D97-AF65-F5344CB8AC3E}">
        <p14:creationId xmlns:p14="http://schemas.microsoft.com/office/powerpoint/2010/main" val="4150018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CFD0-C935-7818-AA92-6B8D4E3FF7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63537-3252-4787-9CE3-F5B245B3218F}"/>
              </a:ext>
            </a:extLst>
          </p:cNvPr>
          <p:cNvSpPr>
            <a:spLocks noGrp="1"/>
          </p:cNvSpPr>
          <p:nvPr>
            <p:ph type="title"/>
          </p:nvPr>
        </p:nvSpPr>
        <p:spPr/>
        <p:txBody>
          <a:bodyPr/>
          <a:lstStyle/>
          <a:p>
            <a:r>
              <a:rPr lang="en-US" dirty="0"/>
              <a:t>Stream Module</a:t>
            </a:r>
            <a:endParaRPr lang="en-IN" dirty="0"/>
          </a:p>
        </p:txBody>
      </p:sp>
      <p:sp>
        <p:nvSpPr>
          <p:cNvPr id="3" name="Content Placeholder 2">
            <a:extLst>
              <a:ext uri="{FF2B5EF4-FFF2-40B4-BE49-F238E27FC236}">
                <a16:creationId xmlns:a16="http://schemas.microsoft.com/office/drawing/2014/main" id="{DE793A03-6D27-C25E-ADD7-F3D7A2D7B21F}"/>
              </a:ext>
            </a:extLst>
          </p:cNvPr>
          <p:cNvSpPr>
            <a:spLocks noGrp="1"/>
          </p:cNvSpPr>
          <p:nvPr>
            <p:ph idx="1"/>
          </p:nvPr>
        </p:nvSpPr>
        <p:spPr/>
        <p:txBody>
          <a:bodyPr>
            <a:normAutofit/>
          </a:bodyPr>
          <a:lstStyle/>
          <a:p>
            <a:r>
              <a:rPr lang="en-US" b="1" i="0" dirty="0">
                <a:solidFill>
                  <a:srgbClr val="273239"/>
                </a:solidFill>
                <a:effectLst/>
                <a:latin typeface="Nunito" pitchFamily="2" charset="0"/>
              </a:rPr>
              <a:t>Streams</a:t>
            </a:r>
            <a:r>
              <a:rPr lang="en-US" b="0" i="0" dirty="0">
                <a:solidFill>
                  <a:srgbClr val="273239"/>
                </a:solidFill>
                <a:effectLst/>
                <a:latin typeface="Nunito" pitchFamily="2" charset="0"/>
              </a:rPr>
              <a:t> are one of the fundamental concepts of Node.js.</a:t>
            </a:r>
          </a:p>
          <a:p>
            <a:endParaRPr lang="en-US" dirty="0">
              <a:solidFill>
                <a:srgbClr val="273239"/>
              </a:solidFill>
              <a:latin typeface="Nunito" pitchFamily="2" charset="0"/>
            </a:endParaRPr>
          </a:p>
          <a:p>
            <a:endParaRPr lang="en-US" b="0" i="0" dirty="0">
              <a:solidFill>
                <a:srgbClr val="273239"/>
              </a:solidFill>
              <a:effectLst/>
              <a:latin typeface="Nunito" pitchFamily="2" charset="0"/>
            </a:endParaRPr>
          </a:p>
          <a:p>
            <a:r>
              <a:rPr lang="en-US" b="0" i="0" dirty="0">
                <a:solidFill>
                  <a:srgbClr val="273239"/>
                </a:solidFill>
                <a:effectLst/>
                <a:latin typeface="Nunito" pitchFamily="2" charset="0"/>
              </a:rPr>
              <a:t>Streams are used to handle reading/writing files or exchanging information in an efficient way</a:t>
            </a:r>
          </a:p>
          <a:p>
            <a:pPr marL="0" indent="0">
              <a:buNone/>
            </a:pPr>
            <a:endParaRPr lang="en-US" dirty="0">
              <a:solidFill>
                <a:srgbClr val="273239"/>
              </a:solidFill>
              <a:latin typeface="Nunito" pitchFamily="2" charset="0"/>
            </a:endParaRPr>
          </a:p>
          <a:p>
            <a:endParaRPr lang="en-US" dirty="0">
              <a:solidFill>
                <a:srgbClr val="273239"/>
              </a:solidFill>
              <a:latin typeface="Nunito" pitchFamily="2" charset="0"/>
            </a:endParaRPr>
          </a:p>
          <a:p>
            <a:r>
              <a:rPr lang="en-US" b="0" i="0" dirty="0">
                <a:solidFill>
                  <a:srgbClr val="273239"/>
                </a:solidFill>
                <a:effectLst/>
                <a:latin typeface="Nunito" pitchFamily="2" charset="0"/>
              </a:rPr>
              <a:t>Streams are a type of data-handling method and are used to read or write input into output sequentially.</a:t>
            </a:r>
            <a:endParaRPr lang="en-IN" dirty="0"/>
          </a:p>
        </p:txBody>
      </p:sp>
    </p:spTree>
    <p:extLst>
      <p:ext uri="{BB962C8B-B14F-4D97-AF65-F5344CB8AC3E}">
        <p14:creationId xmlns:p14="http://schemas.microsoft.com/office/powerpoint/2010/main" val="353232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449A2-C387-85B2-F6AC-5AD692733ED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AE078E-3ECB-6B11-34D3-4973BA1647BE}"/>
              </a:ext>
            </a:extLst>
          </p:cNvPr>
          <p:cNvSpPr>
            <a:spLocks noGrp="1"/>
          </p:cNvSpPr>
          <p:nvPr>
            <p:ph idx="1"/>
          </p:nvPr>
        </p:nvSpPr>
        <p:spPr>
          <a:xfrm>
            <a:off x="838200" y="576943"/>
            <a:ext cx="10515600" cy="5600020"/>
          </a:xfrm>
        </p:spPr>
        <p:txBody>
          <a:bodyPr>
            <a:normAutofit/>
          </a:bodyPr>
          <a:lstStyle/>
          <a:p>
            <a:r>
              <a:rPr lang="en-US" b="0" i="0" dirty="0">
                <a:solidFill>
                  <a:srgbClr val="273239"/>
                </a:solidFill>
                <a:effectLst/>
                <a:latin typeface="Nunito" pitchFamily="2" charset="0"/>
              </a:rPr>
              <a:t>Examples of the stream object in Node.js can be a request to an HTTP server </a:t>
            </a:r>
          </a:p>
          <a:p>
            <a:endParaRPr lang="en-US" dirty="0">
              <a:solidFill>
                <a:srgbClr val="273239"/>
              </a:solidFill>
              <a:latin typeface="Nunito" pitchFamily="2" charset="0"/>
            </a:endParaRPr>
          </a:p>
          <a:p>
            <a:endParaRPr lang="en-US" dirty="0">
              <a:solidFill>
                <a:srgbClr val="273239"/>
              </a:solidFill>
              <a:latin typeface="Nunito" pitchFamily="2" charset="0"/>
            </a:endParaRPr>
          </a:p>
          <a:p>
            <a:r>
              <a:rPr lang="en-US" b="0" i="0" dirty="0">
                <a:solidFill>
                  <a:srgbClr val="273239"/>
                </a:solidFill>
                <a:effectLst/>
                <a:latin typeface="Nunito" pitchFamily="2" charset="0"/>
              </a:rPr>
              <a:t>Streams are objects in Node.js that lets the user read data from a source or write data to a destination in a continuous manner</a:t>
            </a:r>
          </a:p>
          <a:p>
            <a:endParaRPr lang="en-US" dirty="0">
              <a:solidFill>
                <a:srgbClr val="273239"/>
              </a:solidFill>
              <a:latin typeface="Nunito" pitchFamily="2" charset="0"/>
            </a:endParaRPr>
          </a:p>
          <a:p>
            <a:r>
              <a:rPr lang="en-US" b="0" i="0" dirty="0">
                <a:solidFill>
                  <a:srgbClr val="273239"/>
                </a:solidFill>
                <a:effectLst/>
                <a:latin typeface="Nunito" pitchFamily="2" charset="0"/>
              </a:rPr>
              <a:t>What makes streams powerful while dealing with large amounts of data is that instead of reading a file into memory all at once, streams actually read chunks of data, processing its content data without keeping it all in memory</a:t>
            </a:r>
            <a:endParaRPr lang="en-IN" dirty="0"/>
          </a:p>
        </p:txBody>
      </p:sp>
    </p:spTree>
    <p:extLst>
      <p:ext uri="{BB962C8B-B14F-4D97-AF65-F5344CB8AC3E}">
        <p14:creationId xmlns:p14="http://schemas.microsoft.com/office/powerpoint/2010/main" val="777255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BE654-0F4F-6F4D-9D53-56662AD2BC17}"/>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73A418E-758B-F8D1-D492-5831E8C7651E}"/>
              </a:ext>
            </a:extLst>
          </p:cNvPr>
          <p:cNvPicPr>
            <a:picLocks noGrp="1" noChangeAspect="1"/>
          </p:cNvPicPr>
          <p:nvPr>
            <p:ph idx="1"/>
          </p:nvPr>
        </p:nvPicPr>
        <p:blipFill>
          <a:blip r:embed="rId2"/>
          <a:stretch>
            <a:fillRect/>
          </a:stretch>
        </p:blipFill>
        <p:spPr>
          <a:xfrm>
            <a:off x="1774370" y="968829"/>
            <a:ext cx="8360229" cy="3843451"/>
          </a:xfrm>
          <a:prstGeom prst="rect">
            <a:avLst/>
          </a:prstGeom>
        </p:spPr>
      </p:pic>
    </p:spTree>
    <p:extLst>
      <p:ext uri="{BB962C8B-B14F-4D97-AF65-F5344CB8AC3E}">
        <p14:creationId xmlns:p14="http://schemas.microsoft.com/office/powerpoint/2010/main" val="1641548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25AFE-E841-EE62-3C26-AA00558FF183}"/>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1BD13A1-CF5F-A721-AAE5-9432B7E280B8}"/>
              </a:ext>
            </a:extLst>
          </p:cNvPr>
          <p:cNvPicPr>
            <a:picLocks noGrp="1" noChangeAspect="1"/>
          </p:cNvPicPr>
          <p:nvPr>
            <p:ph idx="1"/>
          </p:nvPr>
        </p:nvPicPr>
        <p:blipFill>
          <a:blip r:embed="rId2"/>
          <a:stretch>
            <a:fillRect/>
          </a:stretch>
        </p:blipFill>
        <p:spPr>
          <a:xfrm>
            <a:off x="2062123" y="1825625"/>
            <a:ext cx="8067753" cy="4351338"/>
          </a:xfrm>
          <a:prstGeom prst="rect">
            <a:avLst/>
          </a:prstGeom>
        </p:spPr>
      </p:pic>
    </p:spTree>
    <p:extLst>
      <p:ext uri="{BB962C8B-B14F-4D97-AF65-F5344CB8AC3E}">
        <p14:creationId xmlns:p14="http://schemas.microsoft.com/office/powerpoint/2010/main" val="489512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305F2-D59C-48FA-C2E3-D3AFDC1431AA}"/>
              </a:ext>
            </a:extLst>
          </p:cNvPr>
          <p:cNvSpPr>
            <a:spLocks noGrp="1"/>
          </p:cNvSpPr>
          <p:nvPr>
            <p:ph type="title"/>
          </p:nvPr>
        </p:nvSpPr>
        <p:spPr/>
        <p:txBody>
          <a:bodyPr/>
          <a:lstStyle/>
          <a:p>
            <a:r>
              <a:rPr lang="en-US" dirty="0"/>
              <a:t>Difference between stream and buffer</a:t>
            </a:r>
            <a:endParaRPr lang="en-IN" dirty="0"/>
          </a:p>
        </p:txBody>
      </p:sp>
      <p:pic>
        <p:nvPicPr>
          <p:cNvPr id="4" name="Content Placeholder 3">
            <a:extLst>
              <a:ext uri="{FF2B5EF4-FFF2-40B4-BE49-F238E27FC236}">
                <a16:creationId xmlns:a16="http://schemas.microsoft.com/office/drawing/2014/main" id="{EF3939EF-C731-5656-3F93-3C20B7C80C5E}"/>
              </a:ext>
            </a:extLst>
          </p:cNvPr>
          <p:cNvPicPr>
            <a:picLocks noGrp="1" noChangeAspect="1"/>
          </p:cNvPicPr>
          <p:nvPr>
            <p:ph idx="1"/>
          </p:nvPr>
        </p:nvPicPr>
        <p:blipFill>
          <a:blip r:embed="rId2"/>
          <a:stretch>
            <a:fillRect/>
          </a:stretch>
        </p:blipFill>
        <p:spPr>
          <a:xfrm>
            <a:off x="1393371" y="1690688"/>
            <a:ext cx="9372600" cy="4486275"/>
          </a:xfrm>
          <a:prstGeom prst="rect">
            <a:avLst/>
          </a:prstGeom>
        </p:spPr>
      </p:pic>
    </p:spTree>
    <p:extLst>
      <p:ext uri="{BB962C8B-B14F-4D97-AF65-F5344CB8AC3E}">
        <p14:creationId xmlns:p14="http://schemas.microsoft.com/office/powerpoint/2010/main" val="1003144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1956D-25BE-D1AC-6851-B66977AB6563}"/>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2AED93-7631-586B-0BBD-90F9403FF5E6}"/>
              </a:ext>
            </a:extLst>
          </p:cNvPr>
          <p:cNvPicPr>
            <a:picLocks noGrp="1" noChangeAspect="1"/>
          </p:cNvPicPr>
          <p:nvPr>
            <p:ph idx="1"/>
          </p:nvPr>
        </p:nvPicPr>
        <p:blipFill>
          <a:blip r:embed="rId2"/>
          <a:stretch>
            <a:fillRect/>
          </a:stretch>
        </p:blipFill>
        <p:spPr>
          <a:xfrm>
            <a:off x="838200" y="1066799"/>
            <a:ext cx="10254343" cy="5110163"/>
          </a:xfrm>
          <a:prstGeom prst="rect">
            <a:avLst/>
          </a:prstGeom>
        </p:spPr>
      </p:pic>
      <p:sp>
        <p:nvSpPr>
          <p:cNvPr id="2" name="TextBox 1">
            <a:extLst>
              <a:ext uri="{FF2B5EF4-FFF2-40B4-BE49-F238E27FC236}">
                <a16:creationId xmlns:a16="http://schemas.microsoft.com/office/drawing/2014/main" id="{AA0D7ED8-EE97-6225-8210-E5635D32C54C}"/>
              </a:ext>
            </a:extLst>
          </p:cNvPr>
          <p:cNvSpPr txBox="1"/>
          <p:nvPr/>
        </p:nvSpPr>
        <p:spPr>
          <a:xfrm>
            <a:off x="1752600" y="326571"/>
            <a:ext cx="7750629" cy="646331"/>
          </a:xfrm>
          <a:prstGeom prst="rect">
            <a:avLst/>
          </a:prstGeom>
          <a:noFill/>
        </p:spPr>
        <p:txBody>
          <a:bodyPr wrap="square" rtlCol="0">
            <a:spAutoFit/>
          </a:bodyPr>
          <a:lstStyle/>
          <a:p>
            <a:pPr algn="ctr"/>
            <a:r>
              <a:rPr lang="en-US" sz="3600" dirty="0"/>
              <a:t>Types of streams</a:t>
            </a:r>
            <a:endParaRPr lang="en-IN" sz="3600" dirty="0"/>
          </a:p>
        </p:txBody>
      </p:sp>
    </p:spTree>
    <p:extLst>
      <p:ext uri="{BB962C8B-B14F-4D97-AF65-F5344CB8AC3E}">
        <p14:creationId xmlns:p14="http://schemas.microsoft.com/office/powerpoint/2010/main" val="2256513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86E061-F68D-7396-8D81-3CD7FE16892C}"/>
              </a:ext>
            </a:extLst>
          </p:cNvPr>
          <p:cNvPicPr>
            <a:picLocks noGrp="1" noChangeAspect="1"/>
          </p:cNvPicPr>
          <p:nvPr>
            <p:ph idx="1"/>
          </p:nvPr>
        </p:nvPicPr>
        <p:blipFill>
          <a:blip r:embed="rId2"/>
          <a:stretch>
            <a:fillRect/>
          </a:stretch>
        </p:blipFill>
        <p:spPr>
          <a:xfrm>
            <a:off x="1933668" y="1825625"/>
            <a:ext cx="8324664" cy="4351338"/>
          </a:xfrm>
          <a:prstGeom prst="rect">
            <a:avLst/>
          </a:prstGeom>
        </p:spPr>
      </p:pic>
      <p:sp>
        <p:nvSpPr>
          <p:cNvPr id="5" name="TextBox 4">
            <a:extLst>
              <a:ext uri="{FF2B5EF4-FFF2-40B4-BE49-F238E27FC236}">
                <a16:creationId xmlns:a16="http://schemas.microsoft.com/office/drawing/2014/main" id="{38EBD513-76F2-FD4B-D1FD-BF08EA0038CA}"/>
              </a:ext>
            </a:extLst>
          </p:cNvPr>
          <p:cNvSpPr txBox="1"/>
          <p:nvPr/>
        </p:nvSpPr>
        <p:spPr>
          <a:xfrm>
            <a:off x="3429000" y="594737"/>
            <a:ext cx="5519057" cy="584775"/>
          </a:xfrm>
          <a:prstGeom prst="rect">
            <a:avLst/>
          </a:prstGeom>
          <a:noFill/>
        </p:spPr>
        <p:txBody>
          <a:bodyPr wrap="square" rtlCol="0">
            <a:spAutoFit/>
          </a:bodyPr>
          <a:lstStyle/>
          <a:p>
            <a:pPr algn="ctr"/>
            <a:r>
              <a:rPr lang="en-US" sz="3200" dirty="0"/>
              <a:t>Writing and reading a stream</a:t>
            </a:r>
            <a:endParaRPr lang="en-IN" sz="3200" dirty="0"/>
          </a:p>
        </p:txBody>
      </p:sp>
    </p:spTree>
    <p:extLst>
      <p:ext uri="{BB962C8B-B14F-4D97-AF65-F5344CB8AC3E}">
        <p14:creationId xmlns:p14="http://schemas.microsoft.com/office/powerpoint/2010/main" val="1663498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399226C-6CF2-0C78-25FF-743DE4BE7E4B}"/>
              </a:ext>
            </a:extLst>
          </p:cNvPr>
          <p:cNvPicPr>
            <a:picLocks noGrp="1" noChangeAspect="1"/>
          </p:cNvPicPr>
          <p:nvPr>
            <p:ph idx="1"/>
          </p:nvPr>
        </p:nvPicPr>
        <p:blipFill>
          <a:blip r:embed="rId2"/>
          <a:stretch>
            <a:fillRect/>
          </a:stretch>
        </p:blipFill>
        <p:spPr>
          <a:xfrm>
            <a:off x="1828800" y="1825625"/>
            <a:ext cx="8051957" cy="4351338"/>
          </a:xfrm>
          <a:prstGeom prst="rect">
            <a:avLst/>
          </a:prstGeom>
        </p:spPr>
      </p:pic>
    </p:spTree>
    <p:extLst>
      <p:ext uri="{BB962C8B-B14F-4D97-AF65-F5344CB8AC3E}">
        <p14:creationId xmlns:p14="http://schemas.microsoft.com/office/powerpoint/2010/main" val="1453072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70A272C-7FF5-82E3-2A14-77009500444A}"/>
              </a:ext>
            </a:extLst>
          </p:cNvPr>
          <p:cNvPicPr>
            <a:picLocks noGrp="1" noChangeAspect="1"/>
          </p:cNvPicPr>
          <p:nvPr>
            <p:ph idx="1"/>
          </p:nvPr>
        </p:nvPicPr>
        <p:blipFill>
          <a:blip r:embed="rId2"/>
          <a:stretch>
            <a:fillRect/>
          </a:stretch>
        </p:blipFill>
        <p:spPr>
          <a:xfrm>
            <a:off x="1338943" y="674914"/>
            <a:ext cx="9818913" cy="5502049"/>
          </a:xfrm>
          <a:prstGeom prst="rect">
            <a:avLst/>
          </a:prstGeom>
        </p:spPr>
      </p:pic>
    </p:spTree>
    <p:extLst>
      <p:ext uri="{BB962C8B-B14F-4D97-AF65-F5344CB8AC3E}">
        <p14:creationId xmlns:p14="http://schemas.microsoft.com/office/powerpoint/2010/main" val="3759790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l You Need to Know About Node.js Streams | Syndell">
            <a:extLst>
              <a:ext uri="{FF2B5EF4-FFF2-40B4-BE49-F238E27FC236}">
                <a16:creationId xmlns:a16="http://schemas.microsoft.com/office/drawing/2014/main" id="{7C6EDEB2-36EB-2273-C5CC-52571CC1D0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9314" y="598714"/>
            <a:ext cx="9220200" cy="557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65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C630-90F8-D6D0-A892-7E8E02E38122}"/>
              </a:ext>
            </a:extLst>
          </p:cNvPr>
          <p:cNvSpPr>
            <a:spLocks noGrp="1"/>
          </p:cNvSpPr>
          <p:nvPr>
            <p:ph type="title"/>
          </p:nvPr>
        </p:nvSpPr>
        <p:spPr/>
        <p:txBody>
          <a:bodyPr/>
          <a:lstStyle/>
          <a:p>
            <a:r>
              <a:rPr lang="en-US" dirty="0"/>
              <a:t>Syntax of reading a stream</a:t>
            </a:r>
            <a:endParaRPr lang="en-IN" dirty="0"/>
          </a:p>
        </p:txBody>
      </p:sp>
      <p:sp>
        <p:nvSpPr>
          <p:cNvPr id="3" name="Content Placeholder 2">
            <a:extLst>
              <a:ext uri="{FF2B5EF4-FFF2-40B4-BE49-F238E27FC236}">
                <a16:creationId xmlns:a16="http://schemas.microsoft.com/office/drawing/2014/main" id="{EA141EEF-845F-42CB-86F1-1FC65A333A7C}"/>
              </a:ext>
            </a:extLst>
          </p:cNvPr>
          <p:cNvSpPr>
            <a:spLocks noGrp="1"/>
          </p:cNvSpPr>
          <p:nvPr>
            <p:ph idx="1"/>
          </p:nvPr>
        </p:nvSpPr>
        <p:spPr/>
        <p:txBody>
          <a:bodyPr/>
          <a:lstStyle/>
          <a:p>
            <a:r>
              <a:rPr lang="en-IN" dirty="0"/>
              <a:t>When we use stream module</a:t>
            </a:r>
          </a:p>
          <a:p>
            <a:pPr marL="0" indent="0">
              <a:buNone/>
            </a:pPr>
            <a:r>
              <a:rPr lang="en-IN" dirty="0"/>
              <a:t>                                        Require(‘stream’)</a:t>
            </a:r>
          </a:p>
          <a:p>
            <a:endParaRPr lang="en-IN" dirty="0"/>
          </a:p>
          <a:p>
            <a:pPr marL="0" indent="0">
              <a:buNone/>
            </a:pPr>
            <a:endParaRPr lang="en-IN" dirty="0"/>
          </a:p>
          <a:p>
            <a:r>
              <a:rPr lang="en-IN" dirty="0"/>
              <a:t>When we use fs module</a:t>
            </a:r>
          </a:p>
          <a:p>
            <a:pPr marL="0" indent="0" algn="ctr">
              <a:buNone/>
            </a:pPr>
            <a:r>
              <a:rPr lang="en-IN" dirty="0"/>
              <a:t>Require(‘fs’)</a:t>
            </a:r>
          </a:p>
          <a:p>
            <a:endParaRPr lang="en-IN" dirty="0"/>
          </a:p>
          <a:p>
            <a:endParaRPr lang="en-IN" dirty="0"/>
          </a:p>
        </p:txBody>
      </p:sp>
    </p:spTree>
    <p:extLst>
      <p:ext uri="{BB962C8B-B14F-4D97-AF65-F5344CB8AC3E}">
        <p14:creationId xmlns:p14="http://schemas.microsoft.com/office/powerpoint/2010/main" val="3428507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61DD-39DC-7ACC-7DA1-6857F8BD07DD}"/>
              </a:ext>
            </a:extLst>
          </p:cNvPr>
          <p:cNvSpPr>
            <a:spLocks noGrp="1"/>
          </p:cNvSpPr>
          <p:nvPr>
            <p:ph type="title"/>
          </p:nvPr>
        </p:nvSpPr>
        <p:spPr/>
        <p:txBody>
          <a:bodyPr/>
          <a:lstStyle/>
          <a:p>
            <a:r>
              <a:rPr lang="en-IN" dirty="0"/>
              <a:t>ZLIB</a:t>
            </a:r>
          </a:p>
        </p:txBody>
      </p:sp>
      <p:sp>
        <p:nvSpPr>
          <p:cNvPr id="3" name="Content Placeholder 2">
            <a:extLst>
              <a:ext uri="{FF2B5EF4-FFF2-40B4-BE49-F238E27FC236}">
                <a16:creationId xmlns:a16="http://schemas.microsoft.com/office/drawing/2014/main" id="{B4B53B7F-A19F-CDF6-93D5-85BD685C6F9D}"/>
              </a:ext>
            </a:extLst>
          </p:cNvPr>
          <p:cNvSpPr>
            <a:spLocks noGrp="1"/>
          </p:cNvSpPr>
          <p:nvPr>
            <p:ph idx="1"/>
          </p:nvPr>
        </p:nvSpPr>
        <p:spPr/>
        <p:txBody>
          <a:bodyPr>
            <a:normAutofit fontScale="92500"/>
          </a:bodyPr>
          <a:lstStyle/>
          <a:p>
            <a:pPr algn="l"/>
            <a:r>
              <a:rPr lang="en-US" b="0" i="0" dirty="0">
                <a:solidFill>
                  <a:srgbClr val="000000"/>
                </a:solidFill>
                <a:effectLst/>
                <a:latin typeface="Verdana" panose="020B0604030504040204" pitchFamily="34" charset="0"/>
              </a:rPr>
              <a:t>The </a:t>
            </a:r>
            <a:r>
              <a:rPr lang="en-US" b="0" i="0" dirty="0" err="1">
                <a:solidFill>
                  <a:srgbClr val="000000"/>
                </a:solidFill>
                <a:effectLst/>
                <a:latin typeface="Verdana" panose="020B0604030504040204" pitchFamily="34" charset="0"/>
              </a:rPr>
              <a:t>Zlib</a:t>
            </a:r>
            <a:r>
              <a:rPr lang="en-US" b="0" i="0" dirty="0">
                <a:solidFill>
                  <a:srgbClr val="000000"/>
                </a:solidFill>
                <a:effectLst/>
                <a:latin typeface="Verdana" panose="020B0604030504040204" pitchFamily="34" charset="0"/>
              </a:rPr>
              <a:t> module provides a way of zip and unzip files.</a:t>
            </a:r>
          </a:p>
          <a:p>
            <a:pPr algn="l"/>
            <a:endParaRPr lang="en-US" dirty="0">
              <a:solidFill>
                <a:srgbClr val="000000"/>
              </a:solidFill>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syntax for including the </a:t>
            </a:r>
            <a:r>
              <a:rPr lang="en-US" b="0" i="0" dirty="0" err="1">
                <a:solidFill>
                  <a:srgbClr val="000000"/>
                </a:solidFill>
                <a:effectLst/>
                <a:latin typeface="Verdana" panose="020B0604030504040204" pitchFamily="34" charset="0"/>
              </a:rPr>
              <a:t>Zlib</a:t>
            </a:r>
            <a:r>
              <a:rPr lang="en-US" b="0" i="0" dirty="0">
                <a:solidFill>
                  <a:srgbClr val="000000"/>
                </a:solidFill>
                <a:effectLst/>
                <a:latin typeface="Verdana" panose="020B0604030504040204" pitchFamily="34" charset="0"/>
              </a:rPr>
              <a:t> module in your application:</a:t>
            </a:r>
          </a:p>
          <a:p>
            <a:pPr marL="0" indent="0" algn="l">
              <a:buNone/>
            </a:pPr>
            <a:endParaRPr lang="en-US" dirty="0">
              <a:solidFill>
                <a:srgbClr val="000000"/>
              </a:solidFill>
              <a:latin typeface="Verdana" panose="020B0604030504040204" pitchFamily="34" charset="0"/>
            </a:endParaRPr>
          </a:p>
          <a:p>
            <a:pPr marL="0" indent="0" algn="l">
              <a:buNone/>
            </a:pPr>
            <a:endParaRPr lang="en-US" b="0" i="0" dirty="0">
              <a:solidFill>
                <a:srgbClr val="000000"/>
              </a:solidFill>
              <a:effectLst/>
              <a:latin typeface="Verdana" panose="020B0604030504040204" pitchFamily="34" charset="0"/>
            </a:endParaRPr>
          </a:p>
          <a:p>
            <a:pPr marL="0" indent="0" algn="l">
              <a:buNone/>
            </a:pP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zlib</a:t>
            </a:r>
            <a:r>
              <a:rPr lang="en-US" b="0" i="0" dirty="0">
                <a:solidFill>
                  <a:srgbClr val="000000"/>
                </a:solidFill>
                <a:effectLst/>
                <a:latin typeface="Consolas" panose="020B0609020204030204" pitchFamily="49" charset="0"/>
              </a:rPr>
              <a:t> = require(</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zlib</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a:t>
            </a:r>
          </a:p>
          <a:p>
            <a:pPr marL="0" indent="0">
              <a:buNone/>
            </a:pPr>
            <a:br>
              <a:rPr lang="en-US" dirty="0"/>
            </a:br>
            <a:endParaRPr lang="en-IN" dirty="0"/>
          </a:p>
        </p:txBody>
      </p:sp>
    </p:spTree>
    <p:extLst>
      <p:ext uri="{BB962C8B-B14F-4D97-AF65-F5344CB8AC3E}">
        <p14:creationId xmlns:p14="http://schemas.microsoft.com/office/powerpoint/2010/main" val="735156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B122D-82C5-54FF-F4F3-10A5C8AB2FAC}"/>
              </a:ext>
            </a:extLst>
          </p:cNvPr>
          <p:cNvSpPr>
            <a:spLocks noGrp="1"/>
          </p:cNvSpPr>
          <p:nvPr>
            <p:ph type="title"/>
          </p:nvPr>
        </p:nvSpPr>
        <p:spPr/>
        <p:txBody>
          <a:bodyPr/>
          <a:lstStyle/>
          <a:p>
            <a:r>
              <a:rPr lang="en-IN" b="1" i="0" dirty="0">
                <a:effectLst/>
                <a:latin typeface="Söhne"/>
              </a:rPr>
              <a:t>Compression:</a:t>
            </a:r>
            <a:br>
              <a:rPr lang="en-IN" b="1" i="0" dirty="0">
                <a:effectLst/>
                <a:latin typeface="Söhne"/>
              </a:rPr>
            </a:br>
            <a:endParaRPr lang="en-IN" dirty="0"/>
          </a:p>
        </p:txBody>
      </p:sp>
      <p:sp>
        <p:nvSpPr>
          <p:cNvPr id="4" name="Rectangle 1">
            <a:extLst>
              <a:ext uri="{FF2B5EF4-FFF2-40B4-BE49-F238E27FC236}">
                <a16:creationId xmlns:a16="http://schemas.microsoft.com/office/drawing/2014/main" id="{C0FFB434-BDAF-C20E-E8CF-FCEF53292651}"/>
              </a:ext>
            </a:extLst>
          </p:cNvPr>
          <p:cNvSpPr>
            <a:spLocks noGrp="1" noChangeArrowheads="1"/>
          </p:cNvSpPr>
          <p:nvPr>
            <p:ph idx="1"/>
          </p:nvPr>
        </p:nvSpPr>
        <p:spPr bwMode="auto">
          <a:xfrm>
            <a:off x="762000" y="-485229"/>
            <a:ext cx="9605010" cy="88952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err="1">
                <a:ln>
                  <a:noFill/>
                </a:ln>
                <a:solidFill>
                  <a:srgbClr val="374151"/>
                </a:solidFill>
                <a:effectLst/>
                <a:latin typeface="Times New Roman" panose="02020603050405020304" pitchFamily="18" charset="0"/>
                <a:cs typeface="Times New Roman" panose="02020603050405020304" pitchFamily="18" charset="0"/>
              </a:rPr>
              <a:t>zlib.gzip</a:t>
            </a:r>
            <a:r>
              <a:rPr kumimoji="0" lang="en-US" altLang="en-US" sz="320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Compresses a buffer or string using </a:t>
            </a:r>
            <a:r>
              <a:rPr kumimoji="0" lang="en-US" altLang="en-US" sz="3200" i="0" u="none" strike="noStrike" cap="none" normalizeH="0" baseline="0" dirty="0" err="1">
                <a:ln>
                  <a:noFill/>
                </a:ln>
                <a:solidFill>
                  <a:srgbClr val="374151"/>
                </a:solidFill>
                <a:effectLst/>
                <a:latin typeface="Times New Roman" panose="02020603050405020304" pitchFamily="18" charset="0"/>
                <a:cs typeface="Times New Roman" panose="02020603050405020304" pitchFamily="18" charset="0"/>
              </a:rPr>
              <a:t>gzip</a:t>
            </a:r>
            <a:r>
              <a:rPr kumimoji="0" lang="en-US" altLang="en-US" sz="320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compression.</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3200" dirty="0">
              <a:solidFill>
                <a:srgbClr val="37415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320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err="1">
                <a:ln>
                  <a:noFill/>
                </a:ln>
                <a:solidFill>
                  <a:srgbClr val="374151"/>
                </a:solidFill>
                <a:effectLst/>
                <a:latin typeface="Times New Roman" panose="02020603050405020304" pitchFamily="18" charset="0"/>
                <a:cs typeface="Times New Roman" panose="02020603050405020304" pitchFamily="18" charset="0"/>
              </a:rPr>
              <a:t>zlib.deflate</a:t>
            </a:r>
            <a:r>
              <a:rPr kumimoji="0" lang="en-US" altLang="en-US" sz="320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Compresses a buffer or string using deflate compression.</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3200" dirty="0">
              <a:solidFill>
                <a:srgbClr val="37415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20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20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err="1">
                <a:ln>
                  <a:noFill/>
                </a:ln>
                <a:solidFill>
                  <a:srgbClr val="374151"/>
                </a:solidFill>
                <a:effectLst/>
                <a:latin typeface="Times New Roman" panose="02020603050405020304" pitchFamily="18" charset="0"/>
                <a:cs typeface="Times New Roman" panose="02020603050405020304" pitchFamily="18" charset="0"/>
              </a:rPr>
              <a:t>zlib.deflateRaw</a:t>
            </a:r>
            <a:r>
              <a:rPr kumimoji="0" lang="en-US" altLang="en-US" sz="320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Compresses a buffer or string using raw deflate compression.</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3200" dirty="0">
              <a:solidFill>
                <a:srgbClr val="37415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20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20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err="1">
                <a:ln>
                  <a:noFill/>
                </a:ln>
                <a:solidFill>
                  <a:srgbClr val="374151"/>
                </a:solidFill>
                <a:effectLst/>
                <a:latin typeface="Times New Roman" panose="02020603050405020304" pitchFamily="18" charset="0"/>
                <a:cs typeface="Times New Roman" panose="02020603050405020304" pitchFamily="18" charset="0"/>
              </a:rPr>
              <a:t>zlib.brotliCompress</a:t>
            </a:r>
            <a:r>
              <a:rPr kumimoji="0" lang="en-US" altLang="en-US" sz="320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Compresses a buffer or string using </a:t>
            </a:r>
            <a:r>
              <a:rPr kumimoji="0" lang="en-US" altLang="en-US" sz="3200" i="0" u="none" strike="noStrike" cap="none" normalizeH="0" baseline="0" dirty="0" err="1">
                <a:ln>
                  <a:noFill/>
                </a:ln>
                <a:solidFill>
                  <a:srgbClr val="374151"/>
                </a:solidFill>
                <a:effectLst/>
                <a:latin typeface="Times New Roman" panose="02020603050405020304" pitchFamily="18" charset="0"/>
                <a:cs typeface="Times New Roman" panose="02020603050405020304" pitchFamily="18" charset="0"/>
              </a:rPr>
              <a:t>Brotli</a:t>
            </a:r>
            <a:r>
              <a:rPr kumimoji="0" lang="en-US" altLang="en-US" sz="320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compression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4258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90A3-DBAE-9DFB-4333-144E6C78FD66}"/>
              </a:ext>
            </a:extLst>
          </p:cNvPr>
          <p:cNvSpPr>
            <a:spLocks noGrp="1"/>
          </p:cNvSpPr>
          <p:nvPr>
            <p:ph type="title"/>
          </p:nvPr>
        </p:nvSpPr>
        <p:spPr/>
        <p:txBody>
          <a:bodyPr/>
          <a:lstStyle/>
          <a:p>
            <a:r>
              <a:rPr lang="en-IN" b="1" i="0" dirty="0">
                <a:effectLst/>
                <a:latin typeface="Söhne"/>
              </a:rPr>
              <a:t>Decompression:</a:t>
            </a:r>
            <a:br>
              <a:rPr lang="en-IN" b="1" i="0" dirty="0">
                <a:effectLst/>
                <a:latin typeface="Söhne"/>
              </a:rPr>
            </a:br>
            <a:endParaRPr lang="en-IN" dirty="0"/>
          </a:p>
        </p:txBody>
      </p:sp>
      <p:sp>
        <p:nvSpPr>
          <p:cNvPr id="4" name="Rectangle 1">
            <a:extLst>
              <a:ext uri="{FF2B5EF4-FFF2-40B4-BE49-F238E27FC236}">
                <a16:creationId xmlns:a16="http://schemas.microsoft.com/office/drawing/2014/main" id="{994BF32A-2522-6F9F-A1DF-2DBAF04D5CB9}"/>
              </a:ext>
            </a:extLst>
          </p:cNvPr>
          <p:cNvSpPr>
            <a:spLocks noGrp="1" noChangeArrowheads="1"/>
          </p:cNvSpPr>
          <p:nvPr>
            <p:ph idx="1"/>
          </p:nvPr>
        </p:nvSpPr>
        <p:spPr bwMode="auto">
          <a:xfrm>
            <a:off x="838200" y="-533811"/>
            <a:ext cx="9993086" cy="85259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err="1">
                <a:ln>
                  <a:noFill/>
                </a:ln>
                <a:solidFill>
                  <a:srgbClr val="374151"/>
                </a:solidFill>
                <a:effectLst/>
                <a:latin typeface="Söhne Mono"/>
              </a:rPr>
              <a:t>zlib.gunzip</a:t>
            </a:r>
            <a:r>
              <a:rPr kumimoji="0" lang="en-US" altLang="en-US" sz="3200" i="0" u="none" strike="noStrike" cap="none" normalizeH="0" baseline="0" dirty="0">
                <a:ln>
                  <a:noFill/>
                </a:ln>
                <a:solidFill>
                  <a:srgbClr val="374151"/>
                </a:solidFill>
                <a:effectLst/>
                <a:latin typeface="Söhne Mono"/>
              </a:rPr>
              <a:t>()</a:t>
            </a:r>
            <a:r>
              <a:rPr kumimoji="0" lang="en-US" altLang="en-US" sz="3200" i="0" u="none" strike="noStrike" cap="none" normalizeH="0" baseline="0" dirty="0">
                <a:ln>
                  <a:noFill/>
                </a:ln>
                <a:solidFill>
                  <a:srgbClr val="374151"/>
                </a:solidFill>
                <a:effectLst/>
                <a:latin typeface="Söhne"/>
              </a:rPr>
              <a:t>: Decompresses a </a:t>
            </a:r>
            <a:r>
              <a:rPr kumimoji="0" lang="en-US" altLang="en-US" sz="3200" i="0" u="none" strike="noStrike" cap="none" normalizeH="0" baseline="0" dirty="0" err="1">
                <a:ln>
                  <a:noFill/>
                </a:ln>
                <a:solidFill>
                  <a:srgbClr val="374151"/>
                </a:solidFill>
                <a:effectLst/>
                <a:latin typeface="Söhne"/>
              </a:rPr>
              <a:t>gzip</a:t>
            </a:r>
            <a:r>
              <a:rPr kumimoji="0" lang="en-US" altLang="en-US" sz="3200" i="0" u="none" strike="noStrike" cap="none" normalizeH="0" baseline="0" dirty="0">
                <a:ln>
                  <a:noFill/>
                </a:ln>
                <a:solidFill>
                  <a:srgbClr val="374151"/>
                </a:solidFill>
                <a:effectLst/>
                <a:latin typeface="Söhne"/>
              </a:rPr>
              <a:t>-compressed buffer or string.</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3200" dirty="0">
              <a:solidFill>
                <a:srgbClr val="374151"/>
              </a:solidFill>
              <a:latin typeface="Söhne"/>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200" i="0" u="none" strike="noStrike" cap="none" normalizeH="0" baseline="0" dirty="0">
              <a:ln>
                <a:noFill/>
              </a:ln>
              <a:solidFill>
                <a:srgbClr val="374151"/>
              </a:solidFill>
              <a:effectLst/>
              <a:latin typeface="Söhne"/>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err="1">
                <a:ln>
                  <a:noFill/>
                </a:ln>
                <a:solidFill>
                  <a:srgbClr val="374151"/>
                </a:solidFill>
                <a:effectLst/>
                <a:latin typeface="Söhne Mono"/>
              </a:rPr>
              <a:t>zlib.inflate</a:t>
            </a:r>
            <a:r>
              <a:rPr kumimoji="0" lang="en-US" altLang="en-US" sz="3200" i="0" u="none" strike="noStrike" cap="none" normalizeH="0" baseline="0" dirty="0">
                <a:ln>
                  <a:noFill/>
                </a:ln>
                <a:solidFill>
                  <a:srgbClr val="374151"/>
                </a:solidFill>
                <a:effectLst/>
                <a:latin typeface="Söhne Mono"/>
              </a:rPr>
              <a:t>()</a:t>
            </a:r>
            <a:r>
              <a:rPr kumimoji="0" lang="en-US" altLang="en-US" sz="3200" i="0" u="none" strike="noStrike" cap="none" normalizeH="0" baseline="0" dirty="0">
                <a:ln>
                  <a:noFill/>
                </a:ln>
                <a:solidFill>
                  <a:srgbClr val="374151"/>
                </a:solidFill>
                <a:effectLst/>
                <a:latin typeface="Söhne"/>
              </a:rPr>
              <a:t>: Decompresses a deflate-compressed buffer or string.</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3200" dirty="0">
              <a:solidFill>
                <a:srgbClr val="374151"/>
              </a:solidFill>
              <a:latin typeface="Söhne"/>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200" i="0" u="none" strike="noStrike" cap="none" normalizeH="0" baseline="0" dirty="0">
              <a:ln>
                <a:noFill/>
              </a:ln>
              <a:solidFill>
                <a:srgbClr val="374151"/>
              </a:solidFill>
              <a:effectLst/>
              <a:latin typeface="Söhne"/>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err="1">
                <a:ln>
                  <a:noFill/>
                </a:ln>
                <a:solidFill>
                  <a:srgbClr val="374151"/>
                </a:solidFill>
                <a:effectLst/>
                <a:latin typeface="Söhne Mono"/>
              </a:rPr>
              <a:t>zlib.inflateRaw</a:t>
            </a:r>
            <a:r>
              <a:rPr kumimoji="0" lang="en-US" altLang="en-US" sz="3200" i="0" u="none" strike="noStrike" cap="none" normalizeH="0" baseline="0" dirty="0">
                <a:ln>
                  <a:noFill/>
                </a:ln>
                <a:solidFill>
                  <a:srgbClr val="374151"/>
                </a:solidFill>
                <a:effectLst/>
                <a:latin typeface="Söhne Mono"/>
              </a:rPr>
              <a:t>()</a:t>
            </a:r>
            <a:r>
              <a:rPr kumimoji="0" lang="en-US" altLang="en-US" sz="3200" i="0" u="none" strike="noStrike" cap="none" normalizeH="0" baseline="0" dirty="0">
                <a:ln>
                  <a:noFill/>
                </a:ln>
                <a:solidFill>
                  <a:srgbClr val="374151"/>
                </a:solidFill>
                <a:effectLst/>
                <a:latin typeface="Söhne"/>
              </a:rPr>
              <a:t>: Decompresses a raw deflate-compressed buffer or string.</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3200" dirty="0">
              <a:solidFill>
                <a:srgbClr val="374151"/>
              </a:solidFill>
              <a:latin typeface="Söhne"/>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200" i="0" u="none" strike="noStrike" cap="none" normalizeH="0" baseline="0" dirty="0">
              <a:ln>
                <a:noFill/>
              </a:ln>
              <a:solidFill>
                <a:srgbClr val="374151"/>
              </a:solidFill>
              <a:effectLst/>
              <a:latin typeface="Söhne"/>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200" i="0" u="none" strike="noStrike" cap="none" normalizeH="0" baseline="0" dirty="0">
              <a:ln>
                <a:noFill/>
              </a:ln>
              <a:solidFill>
                <a:srgbClr val="374151"/>
              </a:solidFill>
              <a:effectLst/>
              <a:latin typeface="Söhne"/>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err="1">
                <a:ln>
                  <a:noFill/>
                </a:ln>
                <a:solidFill>
                  <a:srgbClr val="374151"/>
                </a:solidFill>
                <a:effectLst/>
                <a:latin typeface="Söhne Mono"/>
              </a:rPr>
              <a:t>zlib.brotliDecompress</a:t>
            </a:r>
            <a:r>
              <a:rPr kumimoji="0" lang="en-US" altLang="en-US" sz="3200" i="0" u="none" strike="noStrike" cap="none" normalizeH="0" baseline="0" dirty="0">
                <a:ln>
                  <a:noFill/>
                </a:ln>
                <a:solidFill>
                  <a:srgbClr val="374151"/>
                </a:solidFill>
                <a:effectLst/>
                <a:latin typeface="Söhne Mono"/>
              </a:rPr>
              <a:t>()</a:t>
            </a:r>
            <a:r>
              <a:rPr kumimoji="0" lang="en-US" altLang="en-US" sz="3200" i="0" u="none" strike="noStrike" cap="none" normalizeH="0" baseline="0" dirty="0">
                <a:ln>
                  <a:noFill/>
                </a:ln>
                <a:solidFill>
                  <a:srgbClr val="374151"/>
                </a:solidFill>
                <a:effectLst/>
                <a:latin typeface="Söhne"/>
              </a:rPr>
              <a:t>: Decompresses a </a:t>
            </a:r>
            <a:r>
              <a:rPr kumimoji="0" lang="en-US" altLang="en-US" sz="3200" i="0" u="none" strike="noStrike" cap="none" normalizeH="0" baseline="0" dirty="0" err="1">
                <a:ln>
                  <a:noFill/>
                </a:ln>
                <a:solidFill>
                  <a:srgbClr val="374151"/>
                </a:solidFill>
                <a:effectLst/>
                <a:latin typeface="Söhne"/>
              </a:rPr>
              <a:t>Brotli</a:t>
            </a:r>
            <a:r>
              <a:rPr kumimoji="0" lang="en-US" altLang="en-US" sz="3200" i="0" u="none" strike="noStrike" cap="none" normalizeH="0" baseline="0" dirty="0">
                <a:ln>
                  <a:noFill/>
                </a:ln>
                <a:solidFill>
                  <a:srgbClr val="374151"/>
                </a:solidFill>
                <a:effectLst/>
                <a:latin typeface="Söhne"/>
              </a:rPr>
              <a:t>-compressed buffer or string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3062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665845-168C-D9B6-6C9F-142180549569}"/>
              </a:ext>
            </a:extLst>
          </p:cNvPr>
          <p:cNvPicPr>
            <a:picLocks noGrp="1" noChangeAspect="1"/>
          </p:cNvPicPr>
          <p:nvPr>
            <p:ph idx="1"/>
          </p:nvPr>
        </p:nvPicPr>
        <p:blipFill>
          <a:blip r:embed="rId2"/>
          <a:stretch>
            <a:fillRect/>
          </a:stretch>
        </p:blipFill>
        <p:spPr>
          <a:xfrm>
            <a:off x="446314" y="881743"/>
            <a:ext cx="10765972" cy="5551714"/>
          </a:xfrm>
          <a:prstGeom prst="rect">
            <a:avLst/>
          </a:prstGeom>
        </p:spPr>
      </p:pic>
    </p:spTree>
    <p:extLst>
      <p:ext uri="{BB962C8B-B14F-4D97-AF65-F5344CB8AC3E}">
        <p14:creationId xmlns:p14="http://schemas.microsoft.com/office/powerpoint/2010/main" val="473845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60F6256-6178-C8FE-7CAC-15480FA022E6}"/>
              </a:ext>
            </a:extLst>
          </p:cNvPr>
          <p:cNvPicPr>
            <a:picLocks noGrp="1" noChangeAspect="1"/>
          </p:cNvPicPr>
          <p:nvPr>
            <p:ph idx="1"/>
          </p:nvPr>
        </p:nvPicPr>
        <p:blipFill>
          <a:blip r:embed="rId2"/>
          <a:stretch>
            <a:fillRect/>
          </a:stretch>
        </p:blipFill>
        <p:spPr>
          <a:xfrm>
            <a:off x="1817914" y="979715"/>
            <a:ext cx="9383486" cy="4736228"/>
          </a:xfrm>
          <a:prstGeom prst="rect">
            <a:avLst/>
          </a:prstGeom>
        </p:spPr>
      </p:pic>
    </p:spTree>
    <p:extLst>
      <p:ext uri="{BB962C8B-B14F-4D97-AF65-F5344CB8AC3E}">
        <p14:creationId xmlns:p14="http://schemas.microsoft.com/office/powerpoint/2010/main" val="2205445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8FD7-D82D-B6EB-29A5-C04C00A288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FA3D89-4E8C-E26C-C018-14FD103557CD}"/>
              </a:ext>
            </a:extLst>
          </p:cNvPr>
          <p:cNvSpPr>
            <a:spLocks noGrp="1"/>
          </p:cNvSpPr>
          <p:nvPr>
            <p:ph idx="1"/>
          </p:nvPr>
        </p:nvSpPr>
        <p:spPr/>
        <p:txBody>
          <a:bodyPr/>
          <a:lstStyle/>
          <a:p>
            <a:endParaRPr lang="en-IN"/>
          </a:p>
        </p:txBody>
      </p:sp>
      <p:pic>
        <p:nvPicPr>
          <p:cNvPr id="3074" name="Picture 2" descr="What Is An Event Emitter In Node.js ?">
            <a:extLst>
              <a:ext uri="{FF2B5EF4-FFF2-40B4-BE49-F238E27FC236}">
                <a16:creationId xmlns:a16="http://schemas.microsoft.com/office/drawing/2014/main" id="{6AA0E5BE-96C2-3E5E-1888-67BD96C09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467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7B016E5-0782-A114-E2DF-1C7FB2E3357B}"/>
              </a:ext>
            </a:extLst>
          </p:cNvPr>
          <p:cNvPicPr>
            <a:picLocks noGrp="1" noChangeAspect="1"/>
          </p:cNvPicPr>
          <p:nvPr>
            <p:ph idx="1"/>
          </p:nvPr>
        </p:nvPicPr>
        <p:blipFill>
          <a:blip r:embed="rId2"/>
          <a:stretch>
            <a:fillRect/>
          </a:stretch>
        </p:blipFill>
        <p:spPr>
          <a:xfrm>
            <a:off x="844385" y="685800"/>
            <a:ext cx="10503229" cy="5491163"/>
          </a:xfrm>
          <a:prstGeom prst="rect">
            <a:avLst/>
          </a:prstGeom>
        </p:spPr>
      </p:pic>
    </p:spTree>
    <p:extLst>
      <p:ext uri="{BB962C8B-B14F-4D97-AF65-F5344CB8AC3E}">
        <p14:creationId xmlns:p14="http://schemas.microsoft.com/office/powerpoint/2010/main" val="2404161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1AEF0-1AD9-DA25-3EEF-95E17A15AF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0B8A6-952B-7C82-E655-8A79EF125983}"/>
              </a:ext>
            </a:extLst>
          </p:cNvPr>
          <p:cNvSpPr>
            <a:spLocks noGrp="1"/>
          </p:cNvSpPr>
          <p:nvPr>
            <p:ph idx="1"/>
          </p:nvPr>
        </p:nvSpPr>
        <p:spPr>
          <a:xfrm>
            <a:off x="838200" y="283029"/>
            <a:ext cx="10515600" cy="5893934"/>
          </a:xfrm>
        </p:spPr>
        <p:txBody>
          <a:bodyPr>
            <a:normAutofit lnSpcReduction="10000"/>
          </a:bodyPr>
          <a:lstStyle/>
          <a:p>
            <a:r>
              <a:rPr lang="en-US" b="0" i="0" dirty="0">
                <a:solidFill>
                  <a:srgbClr val="000000"/>
                </a:solidFill>
                <a:effectLst/>
                <a:latin typeface="Verdana" panose="020B0604030504040204" pitchFamily="34" charset="0"/>
              </a:rPr>
              <a:t>Each type of Stream is an </a:t>
            </a:r>
            <a:r>
              <a:rPr lang="en-US" b="1" i="0" dirty="0" err="1">
                <a:solidFill>
                  <a:srgbClr val="000000"/>
                </a:solidFill>
                <a:effectLst/>
                <a:latin typeface="Verdana" panose="020B0604030504040204" pitchFamily="34" charset="0"/>
              </a:rPr>
              <a:t>EventEmitter</a:t>
            </a:r>
            <a:r>
              <a:rPr lang="en-US" b="0" i="0" dirty="0">
                <a:solidFill>
                  <a:srgbClr val="000000"/>
                </a:solidFill>
                <a:effectLst/>
                <a:latin typeface="Verdana" panose="020B0604030504040204" pitchFamily="34" charset="0"/>
              </a:rPr>
              <a:t> instance and throws several events at different instance of times</a:t>
            </a:r>
          </a:p>
          <a:p>
            <a:pPr marL="0" indent="0">
              <a:buNone/>
            </a:pPr>
            <a:r>
              <a:rPr lang="en-IN" b="0" i="0" dirty="0">
                <a:solidFill>
                  <a:srgbClr val="000000"/>
                </a:solidFill>
                <a:effectLst/>
                <a:latin typeface="Verdana" panose="020B0604030504040204" pitchFamily="34" charset="0"/>
              </a:rPr>
              <a:t>   For example:</a:t>
            </a:r>
          </a:p>
          <a:p>
            <a:pPr algn="l">
              <a:buFont typeface="Arial" panose="020B0604020202020204" pitchFamily="34" charset="0"/>
              <a:buChar char="•"/>
            </a:pPr>
            <a:r>
              <a:rPr lang="en-US" b="1" i="0" dirty="0">
                <a:solidFill>
                  <a:srgbClr val="000000"/>
                </a:solidFill>
                <a:effectLst/>
                <a:latin typeface="inherit"/>
              </a:rPr>
              <a:t>data</a:t>
            </a:r>
            <a:r>
              <a:rPr lang="en-US" b="0" i="0" dirty="0">
                <a:solidFill>
                  <a:srgbClr val="000000"/>
                </a:solidFill>
                <a:effectLst/>
                <a:latin typeface="Verdana" panose="020B0604030504040204" pitchFamily="34" charset="0"/>
              </a:rPr>
              <a:t> − This event is fired when there is data is available to read.</a:t>
            </a:r>
          </a:p>
          <a:p>
            <a:pPr algn="l">
              <a:buFont typeface="Arial" panose="020B0604020202020204" pitchFamily="34" charset="0"/>
              <a:buChar char="•"/>
            </a:pP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1" i="0" dirty="0">
                <a:solidFill>
                  <a:srgbClr val="000000"/>
                </a:solidFill>
                <a:effectLst/>
                <a:latin typeface="inherit"/>
              </a:rPr>
              <a:t>end</a:t>
            </a:r>
            <a:r>
              <a:rPr lang="en-US" b="0" i="0" dirty="0">
                <a:solidFill>
                  <a:srgbClr val="000000"/>
                </a:solidFill>
                <a:effectLst/>
                <a:latin typeface="Verdana" panose="020B0604030504040204" pitchFamily="34" charset="0"/>
              </a:rPr>
              <a:t> − This event is fired when there is no more data to read.</a:t>
            </a:r>
          </a:p>
          <a:p>
            <a:pPr algn="l">
              <a:buFont typeface="Arial" panose="020B0604020202020204" pitchFamily="34" charset="0"/>
              <a:buChar char="•"/>
            </a:pP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1" i="0" dirty="0">
                <a:solidFill>
                  <a:srgbClr val="000000"/>
                </a:solidFill>
                <a:effectLst/>
                <a:latin typeface="inherit"/>
              </a:rPr>
              <a:t>error</a:t>
            </a:r>
            <a:r>
              <a:rPr lang="en-US" b="0" i="0" dirty="0">
                <a:solidFill>
                  <a:srgbClr val="000000"/>
                </a:solidFill>
                <a:effectLst/>
                <a:latin typeface="Verdana" panose="020B0604030504040204" pitchFamily="34" charset="0"/>
              </a:rPr>
              <a:t> − This event is fired when there is any error receiving or writing data.</a:t>
            </a:r>
          </a:p>
          <a:p>
            <a:pPr algn="l">
              <a:buFont typeface="Arial" panose="020B0604020202020204" pitchFamily="34" charset="0"/>
              <a:buChar char="•"/>
            </a:pP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1" i="0" dirty="0">
                <a:solidFill>
                  <a:srgbClr val="000000"/>
                </a:solidFill>
                <a:effectLst/>
                <a:latin typeface="inherit"/>
              </a:rPr>
              <a:t>finish</a:t>
            </a:r>
            <a:r>
              <a:rPr lang="en-US" b="0" i="0" dirty="0">
                <a:solidFill>
                  <a:srgbClr val="000000"/>
                </a:solidFill>
                <a:effectLst/>
                <a:latin typeface="Verdana" panose="020B0604030504040204" pitchFamily="34" charset="0"/>
              </a:rPr>
              <a:t> − This event is fired when all the data has been flushed to underlying system.</a:t>
            </a:r>
          </a:p>
          <a:p>
            <a:pPr marL="0" indent="0">
              <a:buNone/>
            </a:pPr>
            <a:endParaRPr lang="en-IN" dirty="0"/>
          </a:p>
        </p:txBody>
      </p:sp>
    </p:spTree>
    <p:extLst>
      <p:ext uri="{BB962C8B-B14F-4D97-AF65-F5344CB8AC3E}">
        <p14:creationId xmlns:p14="http://schemas.microsoft.com/office/powerpoint/2010/main" val="2423077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6F007-C075-9788-6623-EFD7DBDAF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1A78A-7AE7-2D21-A6B7-7344232C929B}"/>
              </a:ext>
            </a:extLst>
          </p:cNvPr>
          <p:cNvSpPr>
            <a:spLocks noGrp="1"/>
          </p:cNvSpPr>
          <p:nvPr>
            <p:ph type="title"/>
          </p:nvPr>
        </p:nvSpPr>
        <p:spPr>
          <a:xfrm>
            <a:off x="838200" y="223610"/>
            <a:ext cx="10515600" cy="1325563"/>
          </a:xfrm>
        </p:spPr>
        <p:txBody>
          <a:bodyPr/>
          <a:lstStyle/>
          <a:p>
            <a:r>
              <a:rPr lang="en-US" dirty="0"/>
              <a:t>Event Emitter</a:t>
            </a:r>
            <a:endParaRPr lang="en-IN" dirty="0"/>
          </a:p>
        </p:txBody>
      </p:sp>
      <p:sp>
        <p:nvSpPr>
          <p:cNvPr id="3" name="Content Placeholder 2">
            <a:extLst>
              <a:ext uri="{FF2B5EF4-FFF2-40B4-BE49-F238E27FC236}">
                <a16:creationId xmlns:a16="http://schemas.microsoft.com/office/drawing/2014/main" id="{0E88EAD8-E2D4-EDEB-6D7B-EF4A6280DD8E}"/>
              </a:ext>
            </a:extLst>
          </p:cNvPr>
          <p:cNvSpPr>
            <a:spLocks noGrp="1"/>
          </p:cNvSpPr>
          <p:nvPr>
            <p:ph idx="1"/>
          </p:nvPr>
        </p:nvSpPr>
        <p:spPr>
          <a:xfrm>
            <a:off x="838200" y="1284514"/>
            <a:ext cx="10515600" cy="4892449"/>
          </a:xfrm>
        </p:spPr>
        <p:txBody>
          <a:bodyPr>
            <a:normAutofit/>
          </a:bodyPr>
          <a:lstStyle/>
          <a:p>
            <a:r>
              <a:rPr lang="en-US" b="0" i="0" dirty="0">
                <a:effectLst/>
                <a:latin typeface="Times New Roman" panose="02020603050405020304" pitchFamily="18" charset="0"/>
                <a:cs typeface="Times New Roman" panose="02020603050405020304" pitchFamily="18" charset="0"/>
              </a:rPr>
              <a:t>Node.js uses an events module to create and handle custom events. The </a:t>
            </a:r>
            <a:r>
              <a:rPr lang="en-US" b="0" i="0" dirty="0" err="1">
                <a:effectLst/>
                <a:latin typeface="Times New Roman" panose="02020603050405020304" pitchFamily="18" charset="0"/>
                <a:cs typeface="Times New Roman" panose="02020603050405020304" pitchFamily="18" charset="0"/>
              </a:rPr>
              <a:t>EventEmitter</a:t>
            </a:r>
            <a:r>
              <a:rPr lang="en-US" b="0" i="0" dirty="0">
                <a:effectLst/>
                <a:latin typeface="Times New Roman" panose="02020603050405020304" pitchFamily="18" charset="0"/>
                <a:cs typeface="Times New Roman" panose="02020603050405020304" pitchFamily="18" charset="0"/>
              </a:rPr>
              <a:t> class can be used to create and handle custom event modules.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Syntax:</a:t>
            </a:r>
          </a:p>
          <a:p>
            <a:pPr marL="0" indent="0">
              <a:buNone/>
            </a:pPr>
            <a:r>
              <a:rPr lang="en-US" altLang="en-US"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const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EventEmitter</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 require('events’); </a:t>
            </a:r>
          </a:p>
          <a:p>
            <a:pPr marL="0" indent="0">
              <a:buNone/>
            </a:pPr>
            <a:endParaRPr lang="en-US" altLang="en-US" dirty="0">
              <a:latin typeface="Times New Roman" panose="02020603050405020304" pitchFamily="18" charset="0"/>
              <a:cs typeface="Times New Roman" panose="02020603050405020304" pitchFamily="18" charset="0"/>
            </a:endParaRPr>
          </a:p>
          <a:p>
            <a:pPr marL="0" indent="0">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b="0" i="0" dirty="0">
                <a:effectLst/>
                <a:latin typeface="Times New Roman" panose="02020603050405020304" pitchFamily="18" charset="0"/>
                <a:cs typeface="Times New Roman" panose="02020603050405020304" pitchFamily="18" charset="0"/>
              </a:rPr>
              <a:t>All </a:t>
            </a:r>
            <a:r>
              <a:rPr lang="en-US" b="0" i="0" dirty="0" err="1">
                <a:effectLst/>
                <a:latin typeface="Times New Roman" panose="02020603050405020304" pitchFamily="18" charset="0"/>
                <a:cs typeface="Times New Roman" panose="02020603050405020304" pitchFamily="18" charset="0"/>
              </a:rPr>
              <a:t>EventEmitters</a:t>
            </a:r>
            <a:r>
              <a:rPr lang="en-US" b="0" i="0" dirty="0">
                <a:effectLst/>
                <a:latin typeface="Times New Roman" panose="02020603050405020304" pitchFamily="18" charset="0"/>
                <a:cs typeface="Times New Roman" panose="02020603050405020304" pitchFamily="18" charset="0"/>
              </a:rPr>
              <a:t> emit the event </a:t>
            </a:r>
            <a:r>
              <a:rPr lang="en-US" b="1" i="0" dirty="0" err="1">
                <a:effectLst/>
                <a:latin typeface="Times New Roman" panose="02020603050405020304" pitchFamily="18" charset="0"/>
                <a:cs typeface="Times New Roman" panose="02020603050405020304" pitchFamily="18" charset="0"/>
              </a:rPr>
              <a:t>newListener</a:t>
            </a:r>
            <a:r>
              <a:rPr lang="en-US" b="0" i="0" dirty="0">
                <a:effectLst/>
                <a:latin typeface="Times New Roman" panose="02020603050405020304" pitchFamily="18" charset="0"/>
                <a:cs typeface="Times New Roman" panose="02020603050405020304" pitchFamily="18" charset="0"/>
              </a:rPr>
              <a:t> when new listeners are added and </a:t>
            </a:r>
            <a:r>
              <a:rPr lang="en-US" b="1" i="0" dirty="0" err="1">
                <a:effectLst/>
                <a:latin typeface="Times New Roman" panose="02020603050405020304" pitchFamily="18" charset="0"/>
                <a:cs typeface="Times New Roman" panose="02020603050405020304" pitchFamily="18" charset="0"/>
              </a:rPr>
              <a:t>removeListener</a:t>
            </a:r>
            <a:r>
              <a:rPr lang="en-US" b="0" i="0" dirty="0">
                <a:effectLst/>
                <a:latin typeface="Times New Roman" panose="02020603050405020304" pitchFamily="18" charset="0"/>
                <a:cs typeface="Times New Roman" panose="02020603050405020304" pitchFamily="18" charset="0"/>
              </a:rPr>
              <a:t> when existing listeners are removed.</a:t>
            </a: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78049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217388-4281-F6F1-0002-58410FD16178}"/>
              </a:ext>
            </a:extLst>
          </p:cNvPr>
          <p:cNvPicPr>
            <a:picLocks noGrp="1" noChangeAspect="1"/>
          </p:cNvPicPr>
          <p:nvPr>
            <p:ph idx="1"/>
          </p:nvPr>
        </p:nvPicPr>
        <p:blipFill>
          <a:blip r:embed="rId2"/>
          <a:stretch>
            <a:fillRect/>
          </a:stretch>
        </p:blipFill>
        <p:spPr>
          <a:xfrm>
            <a:off x="2950029" y="1382486"/>
            <a:ext cx="7151914" cy="3376045"/>
          </a:xfrm>
          <a:prstGeom prst="rect">
            <a:avLst/>
          </a:prstGeom>
        </p:spPr>
      </p:pic>
    </p:spTree>
    <p:extLst>
      <p:ext uri="{BB962C8B-B14F-4D97-AF65-F5344CB8AC3E}">
        <p14:creationId xmlns:p14="http://schemas.microsoft.com/office/powerpoint/2010/main" val="2432275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6DBDE1-A8BF-C15D-979C-02CAEE0C2F18}"/>
              </a:ext>
            </a:extLst>
          </p:cNvPr>
          <p:cNvPicPr>
            <a:picLocks noGrp="1" noChangeAspect="1"/>
          </p:cNvPicPr>
          <p:nvPr>
            <p:ph idx="1"/>
          </p:nvPr>
        </p:nvPicPr>
        <p:blipFill>
          <a:blip r:embed="rId2"/>
          <a:stretch>
            <a:fillRect/>
          </a:stretch>
        </p:blipFill>
        <p:spPr>
          <a:xfrm>
            <a:off x="1762125" y="1034144"/>
            <a:ext cx="9613446" cy="4391138"/>
          </a:xfrm>
          <a:prstGeom prst="rect">
            <a:avLst/>
          </a:prstGeom>
        </p:spPr>
      </p:pic>
    </p:spTree>
    <p:extLst>
      <p:ext uri="{BB962C8B-B14F-4D97-AF65-F5344CB8AC3E}">
        <p14:creationId xmlns:p14="http://schemas.microsoft.com/office/powerpoint/2010/main" val="246795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A59312A-8610-706E-A1E7-44707BEC9C89}"/>
              </a:ext>
            </a:extLst>
          </p:cNvPr>
          <p:cNvPicPr>
            <a:picLocks noGrp="1" noChangeAspect="1"/>
          </p:cNvPicPr>
          <p:nvPr>
            <p:ph idx="1"/>
          </p:nvPr>
        </p:nvPicPr>
        <p:blipFill>
          <a:blip r:embed="rId2"/>
          <a:stretch>
            <a:fillRect/>
          </a:stretch>
        </p:blipFill>
        <p:spPr>
          <a:xfrm>
            <a:off x="1523999" y="827314"/>
            <a:ext cx="9350829" cy="4940867"/>
          </a:xfrm>
          <a:prstGeom prst="rect">
            <a:avLst/>
          </a:prstGeom>
        </p:spPr>
      </p:pic>
      <p:sp>
        <p:nvSpPr>
          <p:cNvPr id="8" name="TextBox 7">
            <a:extLst>
              <a:ext uri="{FF2B5EF4-FFF2-40B4-BE49-F238E27FC236}">
                <a16:creationId xmlns:a16="http://schemas.microsoft.com/office/drawing/2014/main" id="{878D1B42-7C82-44F8-063C-2054E88BDBC1}"/>
              </a:ext>
            </a:extLst>
          </p:cNvPr>
          <p:cNvSpPr txBox="1"/>
          <p:nvPr/>
        </p:nvSpPr>
        <p:spPr>
          <a:xfrm>
            <a:off x="4103914" y="359228"/>
            <a:ext cx="4887686" cy="584775"/>
          </a:xfrm>
          <a:prstGeom prst="rect">
            <a:avLst/>
          </a:prstGeom>
          <a:noFill/>
        </p:spPr>
        <p:txBody>
          <a:bodyPr wrap="square" rtlCol="0">
            <a:spAutoFit/>
          </a:bodyPr>
          <a:lstStyle/>
          <a:p>
            <a:r>
              <a:rPr lang="en-IN" sz="3200" dirty="0"/>
              <a:t>How event emitter works</a:t>
            </a:r>
          </a:p>
        </p:txBody>
      </p:sp>
    </p:spTree>
    <p:extLst>
      <p:ext uri="{BB962C8B-B14F-4D97-AF65-F5344CB8AC3E}">
        <p14:creationId xmlns:p14="http://schemas.microsoft.com/office/powerpoint/2010/main" val="2192657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ECB5F-A392-DD2C-C327-3F1D61DBB883}"/>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69B393-EF8B-6850-1D26-4B15DFD512BC}"/>
              </a:ext>
            </a:extLst>
          </p:cNvPr>
          <p:cNvPicPr>
            <a:picLocks noGrp="1" noChangeAspect="1"/>
          </p:cNvPicPr>
          <p:nvPr>
            <p:ph idx="1"/>
          </p:nvPr>
        </p:nvPicPr>
        <p:blipFill>
          <a:blip r:embed="rId2"/>
          <a:stretch>
            <a:fillRect/>
          </a:stretch>
        </p:blipFill>
        <p:spPr>
          <a:xfrm>
            <a:off x="2253343" y="1197429"/>
            <a:ext cx="9013371" cy="3603965"/>
          </a:xfrm>
          <a:prstGeom prst="rect">
            <a:avLst/>
          </a:prstGeom>
        </p:spPr>
      </p:pic>
    </p:spTree>
    <p:extLst>
      <p:ext uri="{BB962C8B-B14F-4D97-AF65-F5344CB8AC3E}">
        <p14:creationId xmlns:p14="http://schemas.microsoft.com/office/powerpoint/2010/main" val="2149727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063D-E707-9AB1-8985-C69949512366}"/>
              </a:ext>
            </a:extLst>
          </p:cNvPr>
          <p:cNvSpPr>
            <a:spLocks noGrp="1"/>
          </p:cNvSpPr>
          <p:nvPr>
            <p:ph type="title"/>
          </p:nvPr>
        </p:nvSpPr>
        <p:spPr/>
        <p:txBody>
          <a:bodyPr/>
          <a:lstStyle/>
          <a:p>
            <a:r>
              <a:rPr lang="en-IN" b="1" i="0" dirty="0">
                <a:solidFill>
                  <a:srgbClr val="273239"/>
                </a:solidFill>
                <a:effectLst/>
                <a:latin typeface="Nunito" pitchFamily="2" charset="0"/>
              </a:rPr>
              <a:t>Listening events</a:t>
            </a:r>
            <a:endParaRPr lang="en-IN" dirty="0"/>
          </a:p>
        </p:txBody>
      </p:sp>
      <p:sp>
        <p:nvSpPr>
          <p:cNvPr id="3" name="Content Placeholder 2">
            <a:extLst>
              <a:ext uri="{FF2B5EF4-FFF2-40B4-BE49-F238E27FC236}">
                <a16:creationId xmlns:a16="http://schemas.microsoft.com/office/drawing/2014/main" id="{6EEDDCF3-CFBD-852A-8CBF-FF0998F6CACF}"/>
              </a:ext>
            </a:extLst>
          </p:cNvPr>
          <p:cNvSpPr>
            <a:spLocks noGrp="1"/>
          </p:cNvSpPr>
          <p:nvPr>
            <p:ph idx="1"/>
          </p:nvPr>
        </p:nvSpPr>
        <p:spPr>
          <a:xfrm>
            <a:off x="326571" y="1825625"/>
            <a:ext cx="11538857" cy="4351338"/>
          </a:xfrm>
        </p:spPr>
        <p:txBody>
          <a:bodyPr/>
          <a:lstStyle/>
          <a:p>
            <a:r>
              <a:rPr lang="en-US" b="0" i="0" dirty="0">
                <a:solidFill>
                  <a:srgbClr val="273239"/>
                </a:solidFill>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Before emits any event, it must register functions(callbacks) to listen to the events.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i="0" dirty="0" err="1">
                <a:effectLst/>
                <a:latin typeface="Times New Roman" panose="02020603050405020304" pitchFamily="18" charset="0"/>
                <a:cs typeface="Times New Roman" panose="02020603050405020304" pitchFamily="18" charset="0"/>
              </a:rPr>
              <a:t>eventEmitter.on</a:t>
            </a:r>
            <a:r>
              <a:rPr lang="en-US" b="1" i="0" dirty="0">
                <a:effectLst/>
                <a:latin typeface="Times New Roman" panose="02020603050405020304" pitchFamily="18" charset="0"/>
                <a:cs typeface="Times New Roman" panose="02020603050405020304" pitchFamily="18" charset="0"/>
              </a:rPr>
              <a:t>(</a:t>
            </a:r>
            <a:r>
              <a:rPr lang="en-US" b="1" i="0" dirty="0" err="1">
                <a:effectLst/>
                <a:latin typeface="Times New Roman" panose="02020603050405020304" pitchFamily="18" charset="0"/>
                <a:cs typeface="Times New Roman" panose="02020603050405020304" pitchFamily="18" charset="0"/>
              </a:rPr>
              <a:t>event,listener</a:t>
            </a:r>
            <a:r>
              <a:rPr lang="en-US" b="1" i="0"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and </a:t>
            </a:r>
            <a:r>
              <a:rPr lang="en-US" b="1" i="0" dirty="0" err="1">
                <a:effectLst/>
                <a:latin typeface="Times New Roman" panose="02020603050405020304" pitchFamily="18" charset="0"/>
                <a:cs typeface="Times New Roman" panose="02020603050405020304" pitchFamily="18" charset="0"/>
              </a:rPr>
              <a:t>eventEmitter.addListener</a:t>
            </a:r>
            <a:r>
              <a:rPr lang="en-US" b="1" i="0" dirty="0">
                <a:effectLst/>
                <a:latin typeface="Times New Roman" panose="02020603050405020304" pitchFamily="18" charset="0"/>
                <a:cs typeface="Times New Roman" panose="02020603050405020304" pitchFamily="18" charset="0"/>
              </a:rPr>
              <a:t>(event, listener)</a:t>
            </a:r>
            <a:r>
              <a:rPr lang="en-US" b="0" i="0" dirty="0">
                <a:effectLst/>
                <a:latin typeface="Times New Roman" panose="02020603050405020304" pitchFamily="18" charset="0"/>
                <a:cs typeface="Times New Roman" panose="02020603050405020304" pitchFamily="18" charset="0"/>
              </a:rPr>
              <a:t> are pretty much similar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602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9F50033-ED7E-873C-DA7E-C7197C5DB558}"/>
              </a:ext>
            </a:extLst>
          </p:cNvPr>
          <p:cNvPicPr>
            <a:picLocks noGrp="1" noChangeAspect="1"/>
          </p:cNvPicPr>
          <p:nvPr>
            <p:ph idx="1"/>
          </p:nvPr>
        </p:nvPicPr>
        <p:blipFill>
          <a:blip r:embed="rId2"/>
          <a:stretch>
            <a:fillRect/>
          </a:stretch>
        </p:blipFill>
        <p:spPr>
          <a:xfrm>
            <a:off x="3243943" y="1360714"/>
            <a:ext cx="6226628" cy="4354286"/>
          </a:xfrm>
          <a:prstGeom prst="rect">
            <a:avLst/>
          </a:prstGeom>
        </p:spPr>
      </p:pic>
    </p:spTree>
    <p:extLst>
      <p:ext uri="{BB962C8B-B14F-4D97-AF65-F5344CB8AC3E}">
        <p14:creationId xmlns:p14="http://schemas.microsoft.com/office/powerpoint/2010/main" val="112009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00DB1-4312-C12E-CA36-8FE6E097B0AF}"/>
              </a:ext>
            </a:extLst>
          </p:cNvPr>
          <p:cNvSpPr>
            <a:spLocks noGrp="1"/>
          </p:cNvSpPr>
          <p:nvPr>
            <p:ph type="title"/>
          </p:nvPr>
        </p:nvSpPr>
        <p:spPr>
          <a:xfrm>
            <a:off x="838200" y="365125"/>
            <a:ext cx="10515600" cy="1017361"/>
          </a:xfrm>
        </p:spPr>
        <p:txBody>
          <a:bodyPr/>
          <a:lstStyle/>
          <a:p>
            <a:r>
              <a:rPr lang="en-IN" b="1" i="0" dirty="0">
                <a:solidFill>
                  <a:srgbClr val="273239"/>
                </a:solidFill>
                <a:effectLst/>
                <a:latin typeface="Nunito" pitchFamily="2" charset="0"/>
              </a:rPr>
              <a:t>Emitting events</a:t>
            </a:r>
            <a:endParaRPr lang="en-IN" dirty="0"/>
          </a:p>
        </p:txBody>
      </p:sp>
      <p:sp>
        <p:nvSpPr>
          <p:cNvPr id="3" name="Content Placeholder 2">
            <a:extLst>
              <a:ext uri="{FF2B5EF4-FFF2-40B4-BE49-F238E27FC236}">
                <a16:creationId xmlns:a16="http://schemas.microsoft.com/office/drawing/2014/main" id="{331B3120-61FA-0C77-33EF-A43A32EB356C}"/>
              </a:ext>
            </a:extLst>
          </p:cNvPr>
          <p:cNvSpPr>
            <a:spLocks noGrp="1"/>
          </p:cNvSpPr>
          <p:nvPr>
            <p:ph idx="1"/>
          </p:nvPr>
        </p:nvSpPr>
        <p:spPr>
          <a:xfrm>
            <a:off x="838200" y="1825625"/>
            <a:ext cx="10885714" cy="4351338"/>
          </a:xfrm>
        </p:spPr>
        <p:txBody>
          <a:bodyPr/>
          <a:lstStyle/>
          <a:p>
            <a:pPr marL="0" indent="0">
              <a:buNone/>
            </a:pPr>
            <a:endParaRPr kumimoji="0" lang="en-US" altLang="en-US" sz="2800" b="0" i="0" u="none" strike="noStrike" cap="none" normalizeH="0" baseline="0" dirty="0">
              <a:ln>
                <a:noFill/>
              </a:ln>
              <a:solidFill>
                <a:srgbClr val="273239"/>
              </a:solidFill>
              <a:effectLst/>
              <a:latin typeface="Consolas" panose="020B0609020204030204" pitchFamily="49" charset="0"/>
            </a:endParaRPr>
          </a:p>
          <a:p>
            <a:pPr marL="0" indent="0">
              <a:buNone/>
            </a:pPr>
            <a:endParaRPr lang="en-US" altLang="en-US" dirty="0">
              <a:solidFill>
                <a:srgbClr val="273239"/>
              </a:solidFill>
              <a:latin typeface="Consolas" panose="020B0609020204030204" pitchFamily="49" charset="0"/>
            </a:endParaRPr>
          </a:p>
          <a:p>
            <a:pPr marL="0" indent="0">
              <a:buNone/>
            </a:pPr>
            <a:endParaRPr kumimoji="0" lang="en-US" altLang="en-US" sz="2800" b="0" i="0" u="none" strike="noStrike" cap="none" normalizeH="0" baseline="0" dirty="0">
              <a:ln>
                <a:noFill/>
              </a:ln>
              <a:solidFill>
                <a:srgbClr val="273239"/>
              </a:solidFill>
              <a:effectLst/>
              <a:latin typeface="Consolas" panose="020B0609020204030204" pitchFamily="49" charset="0"/>
            </a:endParaRPr>
          </a:p>
          <a:p>
            <a:pPr marL="0" indent="0">
              <a:buNone/>
            </a:pPr>
            <a:endParaRPr lang="en-US" altLang="en-US" dirty="0">
              <a:solidFill>
                <a:srgbClr val="273239"/>
              </a:solidFill>
              <a:latin typeface="Consolas" panose="020B0609020204030204" pitchFamily="49" charset="0"/>
            </a:endParaRPr>
          </a:p>
          <a:p>
            <a:pPr marL="0" indent="0">
              <a:buNone/>
            </a:pPr>
            <a:endParaRPr kumimoji="0" lang="en-US" altLang="en-US" sz="2800" b="0" i="0" u="none" strike="noStrike" cap="none" normalizeH="0" baseline="0" dirty="0">
              <a:ln>
                <a:noFill/>
              </a:ln>
              <a:solidFill>
                <a:srgbClr val="273239"/>
              </a:solidFill>
              <a:effectLst/>
              <a:latin typeface="Consolas" panose="020B0609020204030204" pitchFamily="49" charset="0"/>
            </a:endParaRPr>
          </a:p>
          <a:p>
            <a:pPr marL="0" indent="0">
              <a:buNone/>
            </a:pPr>
            <a:endParaRPr lang="en-US" altLang="en-US" dirty="0">
              <a:solidFill>
                <a:srgbClr val="273239"/>
              </a:solidFill>
              <a:latin typeface="Consolas" panose="020B0609020204030204" pitchFamily="49" charset="0"/>
            </a:endParaRPr>
          </a:p>
          <a:p>
            <a:pPr marL="0" indent="0">
              <a:buNone/>
            </a:pPr>
            <a:r>
              <a:rPr kumimoji="0" lang="en-US" altLang="en-US" sz="2800" b="0" i="0" u="none" strike="noStrike" cap="none" normalizeH="0" baseline="0" dirty="0">
                <a:ln>
                  <a:noFill/>
                </a:ln>
                <a:solidFill>
                  <a:srgbClr val="273239"/>
                </a:solidFill>
                <a:effectLst/>
                <a:latin typeface="Consolas" panose="020B0609020204030204" pitchFamily="49" charset="0"/>
              </a:rPr>
              <a:t>Syntax:</a:t>
            </a:r>
          </a:p>
          <a:p>
            <a:pPr marL="0" indent="0">
              <a:buNone/>
            </a:pPr>
            <a:r>
              <a:rPr kumimoji="0" lang="en-US" altLang="en-US" sz="2800" b="0" i="0" u="none" strike="noStrike" cap="none" normalizeH="0" baseline="0" dirty="0">
                <a:ln>
                  <a:noFill/>
                </a:ln>
                <a:solidFill>
                  <a:srgbClr val="273239"/>
                </a:solidFill>
                <a:effectLst/>
                <a:latin typeface="Consolas" panose="020B0609020204030204" pitchFamily="49" charset="0"/>
              </a:rPr>
              <a:t>   </a:t>
            </a:r>
            <a:r>
              <a:rPr kumimoji="0" lang="en-US" altLang="en-US" sz="2800" b="0" i="0" u="none" strike="noStrike" cap="none" normalizeH="0" baseline="0" dirty="0" err="1">
                <a:ln>
                  <a:noFill/>
                </a:ln>
                <a:solidFill>
                  <a:srgbClr val="273239"/>
                </a:solidFill>
                <a:effectLst/>
                <a:latin typeface="Consolas" panose="020B0609020204030204" pitchFamily="49" charset="0"/>
              </a:rPr>
              <a:t>eventEmitter.emit</a:t>
            </a:r>
            <a:r>
              <a:rPr kumimoji="0" lang="en-US" altLang="en-US" sz="2800" b="0" i="0" u="none" strike="noStrike" cap="none" normalizeH="0" baseline="0" dirty="0">
                <a:ln>
                  <a:noFill/>
                </a:ln>
                <a:solidFill>
                  <a:srgbClr val="273239"/>
                </a:solidFill>
                <a:effectLst/>
                <a:latin typeface="Consolas" panose="020B0609020204030204" pitchFamily="49" charset="0"/>
              </a:rPr>
              <a:t>(event, [arg1], [arg2], [...])</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A0DBA2F-B941-E002-7989-BAC06E4A280E}"/>
              </a:ext>
            </a:extLst>
          </p:cNvPr>
          <p:cNvPicPr>
            <a:picLocks noChangeAspect="1"/>
          </p:cNvPicPr>
          <p:nvPr/>
        </p:nvPicPr>
        <p:blipFill>
          <a:blip r:embed="rId2"/>
          <a:stretch>
            <a:fillRect/>
          </a:stretch>
        </p:blipFill>
        <p:spPr>
          <a:xfrm>
            <a:off x="2656113" y="1306286"/>
            <a:ext cx="6847115" cy="3472543"/>
          </a:xfrm>
          <a:prstGeom prst="rect">
            <a:avLst/>
          </a:prstGeom>
        </p:spPr>
      </p:pic>
    </p:spTree>
    <p:extLst>
      <p:ext uri="{BB962C8B-B14F-4D97-AF65-F5344CB8AC3E}">
        <p14:creationId xmlns:p14="http://schemas.microsoft.com/office/powerpoint/2010/main" val="520420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FE17-660E-7A56-0265-877F1CBD4878}"/>
              </a:ext>
            </a:extLst>
          </p:cNvPr>
          <p:cNvSpPr>
            <a:spLocks noGrp="1"/>
          </p:cNvSpPr>
          <p:nvPr>
            <p:ph type="title"/>
          </p:nvPr>
        </p:nvSpPr>
        <p:spPr/>
        <p:txBody>
          <a:bodyPr/>
          <a:lstStyle/>
          <a:p>
            <a:r>
              <a:rPr lang="en-IN" b="1" i="0" dirty="0">
                <a:solidFill>
                  <a:srgbClr val="273239"/>
                </a:solidFill>
                <a:effectLst/>
                <a:latin typeface="Nunito" pitchFamily="2" charset="0"/>
              </a:rPr>
              <a:t>Removing Listener</a:t>
            </a:r>
            <a:endParaRPr lang="en-IN" dirty="0"/>
          </a:p>
        </p:txBody>
      </p:sp>
      <p:sp>
        <p:nvSpPr>
          <p:cNvPr id="3" name="Content Placeholder 2">
            <a:extLst>
              <a:ext uri="{FF2B5EF4-FFF2-40B4-BE49-F238E27FC236}">
                <a16:creationId xmlns:a16="http://schemas.microsoft.com/office/drawing/2014/main" id="{FF671E7A-45DF-721A-1E5D-7765E21811F4}"/>
              </a:ext>
            </a:extLst>
          </p:cNvPr>
          <p:cNvSpPr>
            <a:spLocks noGrp="1"/>
          </p:cNvSpPr>
          <p:nvPr>
            <p:ph idx="1"/>
          </p:nvPr>
        </p:nvSpPr>
        <p:spPr/>
        <p:txBody>
          <a:bodyPr/>
          <a:lstStyle/>
          <a:p>
            <a:r>
              <a:rPr lang="en-US" b="0" i="0" dirty="0">
                <a:solidFill>
                  <a:srgbClr val="273239"/>
                </a:solidFill>
                <a:effectLst/>
                <a:latin typeface="Nunito" pitchFamily="2" charset="0"/>
              </a:rPr>
              <a:t>The </a:t>
            </a:r>
            <a:r>
              <a:rPr lang="en-US" b="1" i="0" dirty="0" err="1">
                <a:solidFill>
                  <a:srgbClr val="273239"/>
                </a:solidFill>
                <a:effectLst/>
                <a:latin typeface="Nunito" pitchFamily="2" charset="0"/>
              </a:rPr>
              <a:t>eventEmitter.removeListener</a:t>
            </a:r>
            <a:r>
              <a:rPr lang="en-US" b="1" i="0" dirty="0">
                <a:solidFill>
                  <a:srgbClr val="273239"/>
                </a:solidFill>
                <a:effectLst/>
                <a:latin typeface="Nunito" pitchFamily="2" charset="0"/>
              </a:rPr>
              <a:t>()</a:t>
            </a:r>
            <a:r>
              <a:rPr lang="en-US" b="0" i="0" dirty="0">
                <a:solidFill>
                  <a:srgbClr val="273239"/>
                </a:solidFill>
                <a:effectLst/>
                <a:latin typeface="Nunito" pitchFamily="2" charset="0"/>
              </a:rPr>
              <a:t> takes two argument event and listener, and removes that listener from the listeners array that is subscribed to that event.</a:t>
            </a:r>
          </a:p>
          <a:p>
            <a:endParaRPr lang="en-US" dirty="0">
              <a:solidFill>
                <a:srgbClr val="273239"/>
              </a:solidFill>
              <a:latin typeface="Nunito" pitchFamily="2" charset="0"/>
            </a:endParaRPr>
          </a:p>
          <a:p>
            <a:endParaRPr lang="en-US" dirty="0">
              <a:solidFill>
                <a:srgbClr val="273239"/>
              </a:solidFill>
              <a:latin typeface="Nunito" pitchFamily="2" charset="0"/>
            </a:endParaRPr>
          </a:p>
          <a:p>
            <a:endParaRPr lang="en-US" dirty="0">
              <a:solidFill>
                <a:srgbClr val="273239"/>
              </a:solidFill>
              <a:latin typeface="Nunito" pitchFamily="2" charset="0"/>
            </a:endParaRPr>
          </a:p>
          <a:p>
            <a:r>
              <a:rPr lang="en-US" b="0" i="0" dirty="0">
                <a:solidFill>
                  <a:srgbClr val="273239"/>
                </a:solidFill>
                <a:effectLst/>
                <a:latin typeface="Nunito" pitchFamily="2" charset="0"/>
              </a:rPr>
              <a:t>While </a:t>
            </a:r>
            <a:r>
              <a:rPr lang="en-US" b="1" i="0" dirty="0" err="1">
                <a:solidFill>
                  <a:srgbClr val="273239"/>
                </a:solidFill>
                <a:effectLst/>
                <a:latin typeface="Nunito" pitchFamily="2" charset="0"/>
              </a:rPr>
              <a:t>eventEmitter.removeAllListeners</a:t>
            </a:r>
            <a:r>
              <a:rPr lang="en-US" b="1" i="0" dirty="0">
                <a:solidFill>
                  <a:srgbClr val="273239"/>
                </a:solidFill>
                <a:effectLst/>
                <a:latin typeface="Nunito" pitchFamily="2" charset="0"/>
              </a:rPr>
              <a:t>()</a:t>
            </a:r>
            <a:r>
              <a:rPr lang="en-US" b="0" i="0" dirty="0">
                <a:solidFill>
                  <a:srgbClr val="273239"/>
                </a:solidFill>
                <a:effectLst/>
                <a:latin typeface="Nunito" pitchFamily="2" charset="0"/>
              </a:rPr>
              <a:t> removes all the listener from the array which are subscribed to the mentioned event.</a:t>
            </a:r>
            <a:endParaRPr lang="en-IN" dirty="0"/>
          </a:p>
        </p:txBody>
      </p:sp>
    </p:spTree>
    <p:extLst>
      <p:ext uri="{BB962C8B-B14F-4D97-AF65-F5344CB8AC3E}">
        <p14:creationId xmlns:p14="http://schemas.microsoft.com/office/powerpoint/2010/main" val="40842908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9F84-D2A7-0693-9AA0-A654A040BDD6}"/>
              </a:ext>
            </a:extLst>
          </p:cNvPr>
          <p:cNvSpPr>
            <a:spLocks noGrp="1"/>
          </p:cNvSpPr>
          <p:nvPr>
            <p:ph type="title"/>
          </p:nvPr>
        </p:nvSpPr>
        <p:spPr/>
        <p:txBody>
          <a:bodyPr/>
          <a:lstStyle/>
          <a:p>
            <a:r>
              <a:rPr lang="en-IN" b="1" i="0" dirty="0">
                <a:solidFill>
                  <a:srgbClr val="273239"/>
                </a:solidFill>
                <a:effectLst/>
                <a:latin typeface="Nunito" pitchFamily="2" charset="0"/>
              </a:rPr>
              <a:t>Syntax</a:t>
            </a:r>
            <a:endParaRPr lang="en-IN" dirty="0"/>
          </a:p>
        </p:txBody>
      </p:sp>
      <p:sp>
        <p:nvSpPr>
          <p:cNvPr id="5" name="Rectangle 2">
            <a:extLst>
              <a:ext uri="{FF2B5EF4-FFF2-40B4-BE49-F238E27FC236}">
                <a16:creationId xmlns:a16="http://schemas.microsoft.com/office/drawing/2014/main" id="{F74F9EB4-FAC9-B8B7-985C-50696C42D34B}"/>
              </a:ext>
            </a:extLst>
          </p:cNvPr>
          <p:cNvSpPr>
            <a:spLocks noGrp="1" noChangeArrowheads="1"/>
          </p:cNvSpPr>
          <p:nvPr>
            <p:ph idx="1"/>
          </p:nvPr>
        </p:nvSpPr>
        <p:spPr bwMode="auto">
          <a:xfrm>
            <a:off x="838199" y="953038"/>
            <a:ext cx="10341430" cy="609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eaLnBrk="0" fontAlgn="base" hangingPunct="0">
              <a:lnSpc>
                <a:spcPct val="100000"/>
              </a:lnSpc>
              <a:spcBef>
                <a:spcPct val="0"/>
              </a:spcBef>
              <a:spcAft>
                <a:spcPct val="0"/>
              </a:spcAft>
            </a:pPr>
            <a:endParaRPr kumimoji="0" lang="en-US" altLang="en-US" sz="20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altLang="en-US" dirty="0">
                <a:solidFill>
                  <a:srgbClr val="273239"/>
                </a:solidFill>
                <a:latin typeface="Times New Roman" panose="02020603050405020304" pitchFamily="18" charset="0"/>
                <a:cs typeface="Times New Roman" panose="02020603050405020304" pitchFamily="18" charset="0"/>
              </a:rPr>
              <a:t>To remove single </a:t>
            </a:r>
            <a:r>
              <a:rPr lang="en-US" altLang="en-US" dirty="0" err="1">
                <a:solidFill>
                  <a:srgbClr val="273239"/>
                </a:solidFill>
                <a:latin typeface="Times New Roman" panose="02020603050405020304" pitchFamily="18" charset="0"/>
                <a:cs typeface="Times New Roman" panose="02020603050405020304" pitchFamily="18" charset="0"/>
              </a:rPr>
              <a:t>listner</a:t>
            </a:r>
            <a:r>
              <a:rPr lang="en-US" altLang="en-US" dirty="0">
                <a:solidFill>
                  <a:srgbClr val="273239"/>
                </a:solidFill>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None/>
            </a:pPr>
            <a:r>
              <a:rPr kumimoji="0" lang="en-US" altLang="en-US"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273239"/>
                </a:solidFill>
                <a:effectLst/>
                <a:latin typeface="Times New Roman" panose="02020603050405020304" pitchFamily="18" charset="0"/>
                <a:cs typeface="Times New Roman" panose="02020603050405020304" pitchFamily="18" charset="0"/>
              </a:rPr>
              <a:t>eventEmitter.removeListener</a:t>
            </a:r>
            <a:r>
              <a:rPr kumimoji="0" lang="en-US" altLang="en-US"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(event, listener)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73239"/>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73239"/>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To remove all </a:t>
            </a:r>
            <a:r>
              <a:rPr kumimoji="0" lang="en-US" altLang="en-US" b="0" i="0" u="none" strike="noStrike" cap="none" normalizeH="0" baseline="0" dirty="0" err="1">
                <a:ln>
                  <a:noFill/>
                </a:ln>
                <a:solidFill>
                  <a:srgbClr val="273239"/>
                </a:solidFill>
                <a:effectLst/>
                <a:latin typeface="Times New Roman" panose="02020603050405020304" pitchFamily="18" charset="0"/>
                <a:cs typeface="Times New Roman" panose="02020603050405020304" pitchFamily="18" charset="0"/>
              </a:rPr>
              <a:t>listners</a:t>
            </a:r>
            <a:r>
              <a:rPr kumimoji="0" lang="en-US" altLang="en-US"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None/>
            </a:pPr>
            <a:r>
              <a:rPr kumimoji="0" lang="en-US" altLang="en-US"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273239"/>
                </a:solidFill>
                <a:effectLst/>
                <a:latin typeface="Times New Roman" panose="02020603050405020304" pitchFamily="18" charset="0"/>
                <a:cs typeface="Times New Roman" panose="02020603050405020304" pitchFamily="18" charset="0"/>
              </a:rPr>
              <a:t>eventEmitter.removeAllListeners</a:t>
            </a:r>
            <a:r>
              <a:rPr kumimoji="0" lang="en-US" altLang="en-US"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([event])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273239"/>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273239"/>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273239"/>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6" name="Rectangle 3">
            <a:extLst>
              <a:ext uri="{FF2B5EF4-FFF2-40B4-BE49-F238E27FC236}">
                <a16:creationId xmlns:a16="http://schemas.microsoft.com/office/drawing/2014/main" id="{A6580491-1092-5870-A21D-D0C5D87100EF}"/>
              </a:ext>
            </a:extLst>
          </p:cNvPr>
          <p:cNvSpPr>
            <a:spLocks noChangeArrowheads="1"/>
          </p:cNvSpPr>
          <p:nvPr/>
        </p:nvSpPr>
        <p:spPr bwMode="auto">
          <a:xfrm>
            <a:off x="0" y="58050"/>
            <a:ext cx="65" cy="34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1526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D4A3C72-0452-2AD8-98E7-ABE647A37F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7258" y="1197428"/>
            <a:ext cx="7620000" cy="413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864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F37DA-751F-62C7-1940-831B80CBCE3E}"/>
              </a:ext>
            </a:extLst>
          </p:cNvPr>
          <p:cNvSpPr>
            <a:spLocks noGrp="1"/>
          </p:cNvSpPr>
          <p:nvPr>
            <p:ph type="title"/>
          </p:nvPr>
        </p:nvSpPr>
        <p:spPr/>
        <p:txBody>
          <a:bodyPr/>
          <a:lstStyle/>
          <a:p>
            <a:r>
              <a:rPr lang="en-US" dirty="0"/>
              <a:t>HTTP module</a:t>
            </a:r>
            <a:endParaRPr lang="en-IN" dirty="0"/>
          </a:p>
        </p:txBody>
      </p:sp>
      <p:sp>
        <p:nvSpPr>
          <p:cNvPr id="3" name="Content Placeholder 2">
            <a:extLst>
              <a:ext uri="{FF2B5EF4-FFF2-40B4-BE49-F238E27FC236}">
                <a16:creationId xmlns:a16="http://schemas.microsoft.com/office/drawing/2014/main" id="{9532588C-56B4-4C4D-E359-73FFD84DDC1F}"/>
              </a:ext>
            </a:extLst>
          </p:cNvPr>
          <p:cNvSpPr>
            <a:spLocks noGrp="1"/>
          </p:cNvSpPr>
          <p:nvPr>
            <p:ph idx="1"/>
          </p:nvPr>
        </p:nvSpPr>
        <p:spPr/>
        <p:txBody>
          <a:bodyPr>
            <a:normAutofit fontScale="77500" lnSpcReduction="20000"/>
          </a:bodyPr>
          <a:lstStyle/>
          <a:p>
            <a:pPr>
              <a:lnSpc>
                <a:spcPct val="100000"/>
              </a:lnSpc>
            </a:pPr>
            <a:r>
              <a:rPr kumimoji="0" lang="en-US" altLang="en-US" sz="3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In Node.js, the </a:t>
            </a:r>
            <a:r>
              <a:rPr kumimoji="0" lang="en-US" altLang="en-US" sz="3400"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http</a:t>
            </a:r>
            <a:r>
              <a:rPr kumimoji="0" lang="en-US" altLang="en-US" sz="3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module is a core module that provides functionality for creating HTTP servers and clients</a:t>
            </a:r>
          </a:p>
          <a:p>
            <a:pPr>
              <a:lnSpc>
                <a:spcPct val="100000"/>
              </a:lnSpc>
            </a:pPr>
            <a:endParaRPr lang="en-US" altLang="en-US" sz="3400" dirty="0">
              <a:solidFill>
                <a:srgbClr val="0D0D0D"/>
              </a:solidFill>
              <a:latin typeface="Times New Roman" panose="02020603050405020304" pitchFamily="18" charset="0"/>
              <a:cs typeface="Times New Roman" panose="02020603050405020304" pitchFamily="18" charset="0"/>
            </a:endParaRPr>
          </a:p>
          <a:p>
            <a:pPr marL="0" indent="0">
              <a:lnSpc>
                <a:spcPct val="100000"/>
              </a:lnSpc>
              <a:buNone/>
            </a:pPr>
            <a:endParaRPr kumimoji="0" lang="en-US" altLang="en-US" sz="3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endParaRPr>
          </a:p>
          <a:p>
            <a:pPr>
              <a:lnSpc>
                <a:spcPct val="100000"/>
              </a:lnSpc>
            </a:pPr>
            <a:r>
              <a:rPr kumimoji="0" lang="en-US" altLang="en-US" sz="3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It allows you to make HTTP requests, handle incoming HTTP requests, and create HTTP servers</a:t>
            </a:r>
            <a:r>
              <a:rPr kumimoji="0" lang="en-US" altLang="en-US" sz="3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indent="0">
              <a:lnSpc>
                <a:spcPct val="100000"/>
              </a:lnSpc>
              <a:buNone/>
            </a:pPr>
            <a:endParaRPr lang="en-US" altLang="en-US" sz="3400" dirty="0">
              <a:latin typeface="Times New Roman" panose="02020603050405020304" pitchFamily="18" charset="0"/>
              <a:cs typeface="Times New Roman" panose="02020603050405020304" pitchFamily="18" charset="0"/>
            </a:endParaRPr>
          </a:p>
          <a:p>
            <a:pPr>
              <a:lnSpc>
                <a:spcPct val="100000"/>
              </a:lnSpc>
            </a:pPr>
            <a:endParaRPr kumimoji="0" lang="en-US" altLang="en-US" sz="3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nSpc>
                <a:spcPct val="100000"/>
              </a:lnSpc>
            </a:pPr>
            <a:r>
              <a:rPr lang="en-US" sz="3400" b="0" i="0" dirty="0">
                <a:solidFill>
                  <a:srgbClr val="000000"/>
                </a:solidFill>
                <a:effectLst/>
                <a:latin typeface="Times New Roman" panose="02020603050405020304" pitchFamily="18" charset="0"/>
                <a:cs typeface="Times New Roman" panose="02020603050405020304" pitchFamily="18" charset="0"/>
              </a:rPr>
              <a:t>The HTTP module can create an HTTP server that listens to server ports and gives a response back to the client.</a:t>
            </a:r>
            <a:endParaRPr kumimoji="0" lang="en-US" altLang="en-US" sz="3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949237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62FFDE-64C4-6CD3-A0E8-D71CEC15C649}"/>
              </a:ext>
            </a:extLst>
          </p:cNvPr>
          <p:cNvPicPr>
            <a:picLocks noGrp="1" noChangeAspect="1"/>
          </p:cNvPicPr>
          <p:nvPr>
            <p:ph idx="1"/>
          </p:nvPr>
        </p:nvPicPr>
        <p:blipFill>
          <a:blip r:embed="rId2"/>
          <a:stretch>
            <a:fillRect/>
          </a:stretch>
        </p:blipFill>
        <p:spPr>
          <a:xfrm>
            <a:off x="2732314" y="947057"/>
            <a:ext cx="6662057" cy="5229906"/>
          </a:xfrm>
          <a:prstGeom prst="rect">
            <a:avLst/>
          </a:prstGeom>
        </p:spPr>
      </p:pic>
    </p:spTree>
    <p:extLst>
      <p:ext uri="{BB962C8B-B14F-4D97-AF65-F5344CB8AC3E}">
        <p14:creationId xmlns:p14="http://schemas.microsoft.com/office/powerpoint/2010/main" val="26282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ADEC1EA-42A0-9D6E-0581-75976657D32D}"/>
              </a:ext>
            </a:extLst>
          </p:cNvPr>
          <p:cNvPicPr>
            <a:picLocks noGrp="1" noChangeAspect="1"/>
          </p:cNvPicPr>
          <p:nvPr>
            <p:ph idx="1"/>
          </p:nvPr>
        </p:nvPicPr>
        <p:blipFill>
          <a:blip r:embed="rId2"/>
          <a:stretch>
            <a:fillRect/>
          </a:stretch>
        </p:blipFill>
        <p:spPr>
          <a:xfrm>
            <a:off x="3657599" y="1611086"/>
            <a:ext cx="5584371" cy="3635828"/>
          </a:xfrm>
          <a:prstGeom prst="rect">
            <a:avLst/>
          </a:prstGeom>
        </p:spPr>
      </p:pic>
    </p:spTree>
    <p:extLst>
      <p:ext uri="{BB962C8B-B14F-4D97-AF65-F5344CB8AC3E}">
        <p14:creationId xmlns:p14="http://schemas.microsoft.com/office/powerpoint/2010/main" val="26074779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3E02CC3-D195-069A-D301-CC461E1AF996}"/>
              </a:ext>
            </a:extLst>
          </p:cNvPr>
          <p:cNvPicPr>
            <a:picLocks noGrp="1" noChangeAspect="1"/>
          </p:cNvPicPr>
          <p:nvPr>
            <p:ph idx="1"/>
          </p:nvPr>
        </p:nvPicPr>
        <p:blipFill>
          <a:blip r:embed="rId2"/>
          <a:stretch>
            <a:fillRect/>
          </a:stretch>
        </p:blipFill>
        <p:spPr>
          <a:xfrm>
            <a:off x="2724150" y="2096294"/>
            <a:ext cx="6743700" cy="3810000"/>
          </a:xfrm>
          <a:prstGeom prst="rect">
            <a:avLst/>
          </a:prstGeom>
        </p:spPr>
      </p:pic>
    </p:spTree>
    <p:extLst>
      <p:ext uri="{BB962C8B-B14F-4D97-AF65-F5344CB8AC3E}">
        <p14:creationId xmlns:p14="http://schemas.microsoft.com/office/powerpoint/2010/main" val="3858178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5F7E-16DF-A3A2-B49F-7BEB0ED6EBA8}"/>
              </a:ext>
            </a:extLst>
          </p:cNvPr>
          <p:cNvSpPr>
            <a:spLocks noGrp="1"/>
          </p:cNvSpPr>
          <p:nvPr>
            <p:ph type="title"/>
          </p:nvPr>
        </p:nvSpPr>
        <p:spPr/>
        <p:txBody>
          <a:bodyPr/>
          <a:lstStyle/>
          <a:p>
            <a:r>
              <a:rPr lang="en-US" dirty="0"/>
              <a:t>How an http server works actually</a:t>
            </a:r>
            <a:endParaRPr lang="en-IN" dirty="0"/>
          </a:p>
        </p:txBody>
      </p:sp>
      <p:pic>
        <p:nvPicPr>
          <p:cNvPr id="3074" name="Picture 2">
            <a:extLst>
              <a:ext uri="{FF2B5EF4-FFF2-40B4-BE49-F238E27FC236}">
                <a16:creationId xmlns:a16="http://schemas.microsoft.com/office/drawing/2014/main" id="{757B2080-9BFE-6491-BC5E-42C7102A1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9686" y="1825625"/>
            <a:ext cx="8381999"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603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313E16-44C3-6D3B-1C29-990597E4975A}"/>
              </a:ext>
            </a:extLst>
          </p:cNvPr>
          <p:cNvPicPr>
            <a:picLocks noGrp="1" noChangeAspect="1"/>
          </p:cNvPicPr>
          <p:nvPr>
            <p:ph idx="1"/>
          </p:nvPr>
        </p:nvPicPr>
        <p:blipFill>
          <a:blip r:embed="rId2"/>
          <a:stretch>
            <a:fillRect/>
          </a:stretch>
        </p:blipFill>
        <p:spPr>
          <a:xfrm>
            <a:off x="1300842" y="925286"/>
            <a:ext cx="9590315" cy="5529942"/>
          </a:xfrm>
          <a:prstGeom prst="rect">
            <a:avLst/>
          </a:prstGeom>
        </p:spPr>
      </p:pic>
    </p:spTree>
    <p:extLst>
      <p:ext uri="{BB962C8B-B14F-4D97-AF65-F5344CB8AC3E}">
        <p14:creationId xmlns:p14="http://schemas.microsoft.com/office/powerpoint/2010/main" val="4209488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B811E-541A-E2DA-E64D-12691743ED4A}"/>
              </a:ext>
            </a:extLst>
          </p:cNvPr>
          <p:cNvSpPr>
            <a:spLocks noGrp="1"/>
          </p:cNvSpPr>
          <p:nvPr>
            <p:ph type="title"/>
          </p:nvPr>
        </p:nvSpPr>
        <p:spPr/>
        <p:txBody>
          <a:bodyPr/>
          <a:lstStyle/>
          <a:p>
            <a:r>
              <a:rPr lang="en-US" dirty="0"/>
              <a:t>What is core module</a:t>
            </a:r>
            <a:endParaRPr lang="en-IN" dirty="0"/>
          </a:p>
        </p:txBody>
      </p:sp>
      <p:pic>
        <p:nvPicPr>
          <p:cNvPr id="6" name="Content Placeholder 5">
            <a:extLst>
              <a:ext uri="{FF2B5EF4-FFF2-40B4-BE49-F238E27FC236}">
                <a16:creationId xmlns:a16="http://schemas.microsoft.com/office/drawing/2014/main" id="{6171EF7C-1575-C985-B553-2EE098BA39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48"/>
          <a:stretch/>
        </p:blipFill>
        <p:spPr>
          <a:xfrm>
            <a:off x="1240971" y="1690689"/>
            <a:ext cx="9176658" cy="3333008"/>
          </a:xfrm>
        </p:spPr>
      </p:pic>
    </p:spTree>
    <p:extLst>
      <p:ext uri="{BB962C8B-B14F-4D97-AF65-F5344CB8AC3E}">
        <p14:creationId xmlns:p14="http://schemas.microsoft.com/office/powerpoint/2010/main" val="21706505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DA2A53E-994A-AC15-6675-5FA2EA4218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2714" y="925286"/>
            <a:ext cx="8022771"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6841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96AD9-F004-6801-2A54-F2A9B173E398}"/>
              </a:ext>
            </a:extLst>
          </p:cNvPr>
          <p:cNvSpPr>
            <a:spLocks noGrp="1"/>
          </p:cNvSpPr>
          <p:nvPr>
            <p:ph type="title"/>
          </p:nvPr>
        </p:nvSpPr>
        <p:spPr/>
        <p:txBody>
          <a:bodyPr/>
          <a:lstStyle/>
          <a:p>
            <a:r>
              <a:rPr lang="en-US" dirty="0"/>
              <a:t>how things work…..</a:t>
            </a:r>
            <a:endParaRPr lang="en-IN" dirty="0"/>
          </a:p>
        </p:txBody>
      </p:sp>
      <p:sp>
        <p:nvSpPr>
          <p:cNvPr id="3" name="Content Placeholder 2">
            <a:extLst>
              <a:ext uri="{FF2B5EF4-FFF2-40B4-BE49-F238E27FC236}">
                <a16:creationId xmlns:a16="http://schemas.microsoft.com/office/drawing/2014/main" id="{DEC57B99-43BB-F584-9B3F-493B5D977A37}"/>
              </a:ext>
            </a:extLst>
          </p:cNvPr>
          <p:cNvSpPr>
            <a:spLocks noGrp="1"/>
          </p:cNvSpPr>
          <p:nvPr>
            <p:ph idx="1"/>
          </p:nvPr>
        </p:nvSpPr>
        <p:spPr/>
        <p:txBody>
          <a:bodyPr/>
          <a:lstStyle/>
          <a:p>
            <a:r>
              <a:rPr lang="en-US" b="0" i="0" dirty="0">
                <a:effectLst/>
                <a:latin typeface="Times New Roman" panose="02020603050405020304" pitchFamily="18" charset="0"/>
                <a:cs typeface="Times New Roman" panose="02020603050405020304" pitchFamily="18" charset="0"/>
              </a:rPr>
              <a:t>To use the HTTP server in the node, we need to require the HTTP module.</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HTTP module creates an HTTP server that listens to server ports and gives a response back to the client</a:t>
            </a:r>
            <a:r>
              <a:rPr lang="en-US" b="0" i="0" dirty="0">
                <a:solidFill>
                  <a:srgbClr val="273239"/>
                </a:solidFill>
                <a:effectLst/>
                <a:latin typeface="Nunito" pitchFamily="2" charset="0"/>
              </a:rPr>
              <a:t>.</a:t>
            </a:r>
          </a:p>
          <a:p>
            <a:endParaRPr lang="en-US" dirty="0">
              <a:solidFill>
                <a:srgbClr val="273239"/>
              </a:solidFill>
              <a:latin typeface="Nunito" pitchFamily="2" charset="0"/>
              <a:cs typeface="Times New Roman" panose="02020603050405020304" pitchFamily="18" charset="0"/>
            </a:endParaRPr>
          </a:p>
          <a:p>
            <a:r>
              <a:rPr lang="en-US" altLang="en-US" dirty="0">
                <a:latin typeface="Times New Roman" panose="02020603050405020304" pitchFamily="18" charset="0"/>
                <a:cs typeface="Times New Roman" panose="02020603050405020304" pitchFamily="18" charset="0"/>
              </a:rPr>
              <a:t>const http = require('http');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09663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A838-3D81-54F8-62C6-24DB4287218A}"/>
              </a:ext>
            </a:extLst>
          </p:cNvPr>
          <p:cNvSpPr>
            <a:spLocks noGrp="1"/>
          </p:cNvSpPr>
          <p:nvPr>
            <p:ph type="title"/>
          </p:nvPr>
        </p:nvSpPr>
        <p:spPr/>
        <p:txBody>
          <a:bodyPr/>
          <a:lstStyle/>
          <a:p>
            <a:r>
              <a:rPr lang="en-US" dirty="0"/>
              <a:t>Creating HTTP server…</a:t>
            </a:r>
            <a:endParaRPr lang="en-IN" dirty="0"/>
          </a:p>
        </p:txBody>
      </p:sp>
      <p:sp>
        <p:nvSpPr>
          <p:cNvPr id="4" name="Rectangle 1">
            <a:extLst>
              <a:ext uri="{FF2B5EF4-FFF2-40B4-BE49-F238E27FC236}">
                <a16:creationId xmlns:a16="http://schemas.microsoft.com/office/drawing/2014/main" id="{6E9A4F0F-13BD-0D8A-ABA2-E1AE8055BB36}"/>
              </a:ext>
            </a:extLst>
          </p:cNvPr>
          <p:cNvSpPr>
            <a:spLocks noGrp="1" noChangeArrowheads="1"/>
          </p:cNvSpPr>
          <p:nvPr>
            <p:ph idx="1"/>
          </p:nvPr>
        </p:nvSpPr>
        <p:spPr bwMode="auto">
          <a:xfrm>
            <a:off x="838200" y="2185286"/>
            <a:ext cx="11027571" cy="36320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D0D0D"/>
                </a:solidFill>
                <a:effectLst/>
                <a:latin typeface="Söhne"/>
              </a:rPr>
              <a:t>You can create an HTTP server using the </a:t>
            </a:r>
            <a:r>
              <a:rPr kumimoji="0" lang="en-US" altLang="en-US" sz="2000" b="1" i="0" u="none" strike="noStrike" cap="none" normalizeH="0" baseline="0" dirty="0" err="1">
                <a:ln>
                  <a:noFill/>
                </a:ln>
                <a:solidFill>
                  <a:srgbClr val="0D0D0D"/>
                </a:solidFill>
                <a:effectLst/>
                <a:latin typeface="Söhne Mono"/>
              </a:rPr>
              <a:t>http.createServer</a:t>
            </a:r>
            <a:r>
              <a:rPr kumimoji="0" lang="en-US" altLang="en-US" sz="2000" b="1" i="0" u="none" strike="noStrike" cap="none" normalizeH="0" baseline="0" dirty="0">
                <a:ln>
                  <a:noFill/>
                </a:ln>
                <a:solidFill>
                  <a:srgbClr val="0D0D0D"/>
                </a:solidFill>
                <a:effectLst/>
                <a:latin typeface="Söhne Mono"/>
              </a:rPr>
              <a:t>()</a:t>
            </a:r>
            <a:r>
              <a:rPr kumimoji="0" lang="en-US" altLang="en-US" sz="2000" b="0" i="0" u="none" strike="noStrike" cap="none" normalizeH="0" baseline="0" dirty="0">
                <a:ln>
                  <a:noFill/>
                </a:ln>
                <a:solidFill>
                  <a:srgbClr val="0D0D0D"/>
                </a:solidFill>
                <a:effectLst/>
                <a:latin typeface="Söhne"/>
              </a:rPr>
              <a:t> method.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D0D0D"/>
              </a:solidFill>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D0D0D"/>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D0D0D"/>
              </a:solidFill>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D0D0D"/>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D0D0D"/>
              </a:solidFill>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D0D0D"/>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D0D0D"/>
              </a:solidFill>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D0D0D"/>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D0D0D"/>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D0D0D"/>
                </a:solidFill>
                <a:effectLst/>
                <a:latin typeface="Söhne"/>
              </a:rPr>
              <a:t> This method takes a callback function that will be invoked whenever a request is received by the server</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25310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122D82-ADBE-5D96-A781-1F707FDEF008}"/>
              </a:ext>
            </a:extLst>
          </p:cNvPr>
          <p:cNvSpPr>
            <a:spLocks noGrp="1"/>
          </p:cNvSpPr>
          <p:nvPr>
            <p:ph idx="1"/>
          </p:nvPr>
        </p:nvSpPr>
        <p:spPr>
          <a:xfrm>
            <a:off x="838200" y="968829"/>
            <a:ext cx="10515600" cy="5208134"/>
          </a:xfrm>
        </p:spPr>
        <p:txBody>
          <a:bodyPr>
            <a:normAutofit/>
          </a:bodyPr>
          <a:lstStyle/>
          <a:p>
            <a:pPr marL="0" indent="0">
              <a:buNone/>
            </a:pPr>
            <a:r>
              <a:rPr lang="en-IN" dirty="0" err="1"/>
              <a:t>const</a:t>
            </a:r>
            <a:r>
              <a:rPr lang="en-IN" dirty="0"/>
              <a:t> http = require('http');</a:t>
            </a:r>
          </a:p>
          <a:p>
            <a:pPr marL="0" indent="0">
              <a:buNone/>
            </a:pPr>
            <a:r>
              <a:rPr lang="en-IN" dirty="0" err="1"/>
              <a:t>const</a:t>
            </a:r>
            <a:r>
              <a:rPr lang="en-IN" dirty="0"/>
              <a:t> server = </a:t>
            </a:r>
            <a:r>
              <a:rPr lang="en-IN" dirty="0" err="1"/>
              <a:t>http.createServer</a:t>
            </a:r>
            <a:r>
              <a:rPr lang="en-IN" dirty="0"/>
              <a:t>((</a:t>
            </a:r>
            <a:r>
              <a:rPr lang="en-IN" dirty="0" err="1"/>
              <a:t>req</a:t>
            </a:r>
            <a:r>
              <a:rPr lang="en-IN" dirty="0"/>
              <a:t>, res) =&gt; {</a:t>
            </a:r>
          </a:p>
          <a:p>
            <a:pPr marL="0" indent="0">
              <a:buNone/>
            </a:pPr>
            <a:r>
              <a:rPr lang="en-IN" dirty="0" err="1"/>
              <a:t>res.writeHead</a:t>
            </a:r>
            <a:r>
              <a:rPr lang="en-IN" dirty="0"/>
              <a:t>(200, {'Content-Type': 'text/plain'});</a:t>
            </a:r>
          </a:p>
          <a:p>
            <a:pPr marL="0" indent="0">
              <a:buNone/>
            </a:pPr>
            <a:r>
              <a:rPr lang="en-IN" dirty="0"/>
              <a:t>  </a:t>
            </a:r>
            <a:r>
              <a:rPr lang="en-IN" dirty="0" err="1"/>
              <a:t>res.end</a:t>
            </a:r>
            <a:r>
              <a:rPr lang="en-IN" dirty="0"/>
              <a:t>('Hello World\n');</a:t>
            </a:r>
          </a:p>
          <a:p>
            <a:pPr marL="0" indent="0">
              <a:buNone/>
            </a:pPr>
            <a:r>
              <a:rPr lang="en-IN" dirty="0"/>
              <a:t>});</a:t>
            </a:r>
          </a:p>
          <a:p>
            <a:pPr marL="0" indent="0">
              <a:buNone/>
            </a:pPr>
            <a:endParaRPr lang="en-IN" dirty="0"/>
          </a:p>
          <a:p>
            <a:pPr marL="0" indent="0">
              <a:buNone/>
            </a:pPr>
            <a:r>
              <a:rPr lang="en-IN" dirty="0" err="1"/>
              <a:t>server.listen</a:t>
            </a:r>
            <a:r>
              <a:rPr lang="en-IN" dirty="0"/>
              <a:t>(3000, () =&gt; {</a:t>
            </a:r>
          </a:p>
          <a:p>
            <a:pPr marL="0" indent="0">
              <a:buNone/>
            </a:pPr>
            <a:r>
              <a:rPr lang="en-IN" dirty="0"/>
              <a:t>  console.log('Server running at http://localhost:3000/');</a:t>
            </a:r>
          </a:p>
          <a:p>
            <a:pPr marL="0" indent="0">
              <a:buNone/>
            </a:pPr>
            <a:r>
              <a:rPr lang="en-IN" dirty="0"/>
              <a:t>});</a:t>
            </a:r>
          </a:p>
          <a:p>
            <a:pPr marL="0" indent="0">
              <a:buNone/>
            </a:pPr>
            <a:endParaRPr lang="en-IN" dirty="0"/>
          </a:p>
        </p:txBody>
      </p:sp>
    </p:spTree>
    <p:extLst>
      <p:ext uri="{BB962C8B-B14F-4D97-AF65-F5344CB8AC3E}">
        <p14:creationId xmlns:p14="http://schemas.microsoft.com/office/powerpoint/2010/main" val="19384175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ode.js URL Module. Example with using ...">
            <a:extLst>
              <a:ext uri="{FF2B5EF4-FFF2-40B4-BE49-F238E27FC236}">
                <a16:creationId xmlns:a16="http://schemas.microsoft.com/office/drawing/2014/main" id="{306B2A51-B07E-44AB-8E82-63FCD3D643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5229" y="1589314"/>
            <a:ext cx="7990114"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112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94F5-CA56-1D8A-7C28-B51DCEF523EF}"/>
              </a:ext>
            </a:extLst>
          </p:cNvPr>
          <p:cNvSpPr>
            <a:spLocks noGrp="1"/>
          </p:cNvSpPr>
          <p:nvPr>
            <p:ph type="title"/>
          </p:nvPr>
        </p:nvSpPr>
        <p:spPr/>
        <p:txBody>
          <a:bodyPr/>
          <a:lstStyle/>
          <a:p>
            <a:r>
              <a:rPr lang="en-US" dirty="0"/>
              <a:t>What is </a:t>
            </a:r>
            <a:r>
              <a:rPr lang="en-US" dirty="0" err="1"/>
              <a:t>url</a:t>
            </a:r>
            <a:endParaRPr lang="en-IN" dirty="0"/>
          </a:p>
        </p:txBody>
      </p:sp>
      <p:sp>
        <p:nvSpPr>
          <p:cNvPr id="3" name="Content Placeholder 2">
            <a:extLst>
              <a:ext uri="{FF2B5EF4-FFF2-40B4-BE49-F238E27FC236}">
                <a16:creationId xmlns:a16="http://schemas.microsoft.com/office/drawing/2014/main" id="{1FFA72E8-054E-F751-8A93-0B8F09E1A65D}"/>
              </a:ext>
            </a:extLst>
          </p:cNvPr>
          <p:cNvSpPr>
            <a:spLocks noGrp="1"/>
          </p:cNvSpPr>
          <p:nvPr>
            <p:ph idx="1"/>
          </p:nvPr>
        </p:nvSpPr>
        <p:spPr>
          <a:xfrm>
            <a:off x="838200" y="1338943"/>
            <a:ext cx="10515600" cy="4838020"/>
          </a:xfrm>
        </p:spPr>
        <p:txBody>
          <a:bodyPr/>
          <a:lstStyle/>
          <a:p>
            <a:pPr algn="just"/>
            <a:r>
              <a:rPr lang="en-US" dirty="0"/>
              <a:t>A URL string is a structured string composed of several meaningful components. </a:t>
            </a:r>
          </a:p>
          <a:p>
            <a:pPr algn="just"/>
            <a:r>
              <a:rPr lang="en-US" dirty="0" err="1"/>
              <a:t>Url</a:t>
            </a:r>
            <a:r>
              <a:rPr lang="en-US" dirty="0"/>
              <a:t> module is one of the core modules that comes with node.js, which is used to parse the URL and its other properties. </a:t>
            </a:r>
          </a:p>
          <a:p>
            <a:pPr algn="just"/>
            <a:r>
              <a:rPr lang="en-US" dirty="0"/>
              <a:t>The Node.js URL Module is provided to perform operations with address URLs. </a:t>
            </a:r>
          </a:p>
          <a:p>
            <a:pPr algn="just"/>
            <a:r>
              <a:rPr lang="en-US" dirty="0"/>
              <a:t>We can split a web address into manageable parts. </a:t>
            </a:r>
          </a:p>
          <a:p>
            <a:pPr algn="just"/>
            <a:r>
              <a:rPr lang="en-US" dirty="0"/>
              <a:t>A URL string may carry information including the protocol such as https, the hostname, query string values, and more</a:t>
            </a:r>
            <a:endParaRPr lang="en-IN" dirty="0"/>
          </a:p>
        </p:txBody>
      </p:sp>
    </p:spTree>
    <p:extLst>
      <p:ext uri="{BB962C8B-B14F-4D97-AF65-F5344CB8AC3E}">
        <p14:creationId xmlns:p14="http://schemas.microsoft.com/office/powerpoint/2010/main" val="21824902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2B9A-09D9-745E-847A-E5999BCFE1BE}"/>
              </a:ext>
            </a:extLst>
          </p:cNvPr>
          <p:cNvSpPr>
            <a:spLocks noGrp="1"/>
          </p:cNvSpPr>
          <p:nvPr>
            <p:ph type="title"/>
          </p:nvPr>
        </p:nvSpPr>
        <p:spPr/>
        <p:txBody>
          <a:bodyPr/>
          <a:lstStyle/>
          <a:p>
            <a:r>
              <a:rPr lang="en-IN" dirty="0"/>
              <a:t>Why we need URL module</a:t>
            </a:r>
          </a:p>
        </p:txBody>
      </p:sp>
      <p:sp>
        <p:nvSpPr>
          <p:cNvPr id="3" name="Content Placeholder 2">
            <a:extLst>
              <a:ext uri="{FF2B5EF4-FFF2-40B4-BE49-F238E27FC236}">
                <a16:creationId xmlns:a16="http://schemas.microsoft.com/office/drawing/2014/main" id="{6A01AF64-D509-5825-7DA9-85192BB53ED9}"/>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The URL module splits up a web address into readable parts.</a:t>
            </a:r>
          </a:p>
          <a:p>
            <a:endParaRPr lang="en-US" dirty="0">
              <a:solidFill>
                <a:srgbClr val="000000"/>
              </a:solidFill>
              <a:latin typeface="Verdana" panose="020B0604030504040204" pitchFamily="34" charset="0"/>
            </a:endParaRPr>
          </a:p>
          <a:p>
            <a:pPr algn="just"/>
            <a:r>
              <a:rPr lang="en-US" dirty="0">
                <a:solidFill>
                  <a:srgbClr val="000000"/>
                </a:solidFill>
                <a:latin typeface="Verdana" panose="020B0604030504040204" pitchFamily="34" charset="0"/>
              </a:rPr>
              <a:t>It allows you to work with URLs by providing methods for parsing URL strings into their component parts (such as hostname, path, query parameters, etc.), as well as methods for formatting and resolving URLs.</a:t>
            </a:r>
            <a:endParaRPr lang="en-IN" dirty="0">
              <a:solidFill>
                <a:srgbClr val="000000"/>
              </a:solidFill>
              <a:latin typeface="Verdana" panose="020B0604030504040204" pitchFamily="34" charset="0"/>
            </a:endParaRPr>
          </a:p>
        </p:txBody>
      </p:sp>
    </p:spTree>
    <p:extLst>
      <p:ext uri="{BB962C8B-B14F-4D97-AF65-F5344CB8AC3E}">
        <p14:creationId xmlns:p14="http://schemas.microsoft.com/office/powerpoint/2010/main" val="2128419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42D7-5E46-B0A3-29A4-F10451C26973}"/>
              </a:ext>
            </a:extLst>
          </p:cNvPr>
          <p:cNvSpPr>
            <a:spLocks noGrp="1"/>
          </p:cNvSpPr>
          <p:nvPr>
            <p:ph type="title"/>
          </p:nvPr>
        </p:nvSpPr>
        <p:spPr/>
        <p:txBody>
          <a:bodyPr/>
          <a:lstStyle/>
          <a:p>
            <a:r>
              <a:rPr lang="en-IN" b="1" i="0" dirty="0">
                <a:solidFill>
                  <a:srgbClr val="0D0D0D"/>
                </a:solidFill>
                <a:effectLst/>
                <a:latin typeface="Söhne"/>
              </a:rPr>
              <a:t>Parsing URLs</a:t>
            </a:r>
            <a:endParaRPr lang="en-IN" dirty="0"/>
          </a:p>
        </p:txBody>
      </p:sp>
      <p:sp>
        <p:nvSpPr>
          <p:cNvPr id="3" name="Content Placeholder 2">
            <a:extLst>
              <a:ext uri="{FF2B5EF4-FFF2-40B4-BE49-F238E27FC236}">
                <a16:creationId xmlns:a16="http://schemas.microsoft.com/office/drawing/2014/main" id="{896CAD96-B423-6B64-4CBA-B76857800B6C}"/>
              </a:ext>
            </a:extLst>
          </p:cNvPr>
          <p:cNvSpPr>
            <a:spLocks noGrp="1"/>
          </p:cNvSpPr>
          <p:nvPr>
            <p:ph idx="1"/>
          </p:nvPr>
        </p:nvSpPr>
        <p:spPr/>
        <p:txBody>
          <a:bodyPr/>
          <a:lstStyle/>
          <a:p>
            <a:r>
              <a:rPr lang="en-IN" dirty="0"/>
              <a:t>We use </a:t>
            </a:r>
            <a:r>
              <a:rPr lang="en-IN" dirty="0" err="1"/>
              <a:t>url.parse</a:t>
            </a:r>
            <a:r>
              <a:rPr lang="en-IN" dirty="0"/>
              <a:t>() method to parse a URL string</a:t>
            </a:r>
          </a:p>
          <a:p>
            <a:endParaRPr lang="en-IN" dirty="0"/>
          </a:p>
          <a:p>
            <a:endParaRPr lang="en-IN" dirty="0"/>
          </a:p>
        </p:txBody>
      </p:sp>
      <p:pic>
        <p:nvPicPr>
          <p:cNvPr id="5" name="Content Placeholder 3">
            <a:extLst>
              <a:ext uri="{FF2B5EF4-FFF2-40B4-BE49-F238E27FC236}">
                <a16:creationId xmlns:a16="http://schemas.microsoft.com/office/drawing/2014/main" id="{D475D3DA-96F5-DA3C-3D69-CE948C797FA2}"/>
              </a:ext>
            </a:extLst>
          </p:cNvPr>
          <p:cNvPicPr>
            <a:picLocks noChangeAspect="1"/>
          </p:cNvPicPr>
          <p:nvPr/>
        </p:nvPicPr>
        <p:blipFill>
          <a:blip r:embed="rId2"/>
          <a:stretch>
            <a:fillRect/>
          </a:stretch>
        </p:blipFill>
        <p:spPr>
          <a:xfrm>
            <a:off x="2166256" y="2529681"/>
            <a:ext cx="7652658" cy="3782219"/>
          </a:xfrm>
          <a:prstGeom prst="rect">
            <a:avLst/>
          </a:prstGeom>
        </p:spPr>
      </p:pic>
    </p:spTree>
    <p:extLst>
      <p:ext uri="{BB962C8B-B14F-4D97-AF65-F5344CB8AC3E}">
        <p14:creationId xmlns:p14="http://schemas.microsoft.com/office/powerpoint/2010/main" val="6217470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6F751A1-CE71-9327-E548-445060B39EE3}"/>
              </a:ext>
            </a:extLst>
          </p:cNvPr>
          <p:cNvPicPr>
            <a:picLocks noGrp="1" noChangeAspect="1"/>
          </p:cNvPicPr>
          <p:nvPr>
            <p:ph idx="1"/>
          </p:nvPr>
        </p:nvPicPr>
        <p:blipFill>
          <a:blip r:embed="rId2"/>
          <a:stretch>
            <a:fillRect/>
          </a:stretch>
        </p:blipFill>
        <p:spPr>
          <a:xfrm>
            <a:off x="1719944" y="827314"/>
            <a:ext cx="8403770" cy="5349649"/>
          </a:xfrm>
          <a:prstGeom prst="rect">
            <a:avLst/>
          </a:prstGeom>
        </p:spPr>
      </p:pic>
    </p:spTree>
    <p:extLst>
      <p:ext uri="{BB962C8B-B14F-4D97-AF65-F5344CB8AC3E}">
        <p14:creationId xmlns:p14="http://schemas.microsoft.com/office/powerpoint/2010/main" val="38980393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EAC8C-5FEA-FB4C-C07C-B05EAB41ED02}"/>
              </a:ext>
            </a:extLst>
          </p:cNvPr>
          <p:cNvSpPr>
            <a:spLocks noGrp="1"/>
          </p:cNvSpPr>
          <p:nvPr>
            <p:ph type="title"/>
          </p:nvPr>
        </p:nvSpPr>
        <p:spPr/>
        <p:txBody>
          <a:bodyPr/>
          <a:lstStyle/>
          <a:p>
            <a:r>
              <a:rPr lang="en-IN" b="1" i="0" dirty="0">
                <a:solidFill>
                  <a:srgbClr val="0D0D0D"/>
                </a:solidFill>
                <a:effectLst/>
                <a:latin typeface="Söhne"/>
              </a:rPr>
              <a:t>Formatting URLs</a:t>
            </a:r>
            <a:endParaRPr lang="en-IN" dirty="0"/>
          </a:p>
        </p:txBody>
      </p:sp>
      <p:sp>
        <p:nvSpPr>
          <p:cNvPr id="3" name="Content Placeholder 2">
            <a:extLst>
              <a:ext uri="{FF2B5EF4-FFF2-40B4-BE49-F238E27FC236}">
                <a16:creationId xmlns:a16="http://schemas.microsoft.com/office/drawing/2014/main" id="{C35C1121-11F8-380C-E3FA-08F4E98C69EC}"/>
              </a:ext>
            </a:extLst>
          </p:cNvPr>
          <p:cNvSpPr>
            <a:spLocks noGrp="1"/>
          </p:cNvSpPr>
          <p:nvPr>
            <p:ph idx="1"/>
          </p:nvPr>
        </p:nvSpPr>
        <p:spPr>
          <a:xfrm>
            <a:off x="838200" y="1295400"/>
            <a:ext cx="10515600" cy="4881563"/>
          </a:xfrm>
        </p:spPr>
        <p:txBody>
          <a:bodyPr>
            <a:normAutofit/>
          </a:bodyPr>
          <a:lstStyle/>
          <a:p>
            <a:r>
              <a:rPr lang="en-IN" dirty="0"/>
              <a:t>We use </a:t>
            </a:r>
            <a:r>
              <a:rPr lang="en-IN" dirty="0" err="1"/>
              <a:t>url.format</a:t>
            </a:r>
            <a:r>
              <a:rPr lang="en-IN" dirty="0"/>
              <a:t>() method to format a </a:t>
            </a:r>
            <a:r>
              <a:rPr lang="en-IN" dirty="0" err="1"/>
              <a:t>url</a:t>
            </a:r>
            <a:r>
              <a:rPr lang="en-IN" dirty="0"/>
              <a:t>.</a:t>
            </a:r>
          </a:p>
          <a:p>
            <a:endParaRPr lang="en-IN" dirty="0"/>
          </a:p>
          <a:p>
            <a:pPr marL="0" indent="0">
              <a:buNone/>
            </a:pPr>
            <a:r>
              <a:rPr lang="en-IN" dirty="0" err="1"/>
              <a:t>const</a:t>
            </a:r>
            <a:r>
              <a:rPr lang="en-IN" dirty="0"/>
              <a:t> </a:t>
            </a:r>
            <a:r>
              <a:rPr lang="en-IN" dirty="0" err="1"/>
              <a:t>formattedUrl</a:t>
            </a:r>
            <a:r>
              <a:rPr lang="en-IN" dirty="0"/>
              <a:t> = </a:t>
            </a:r>
            <a:r>
              <a:rPr lang="en-IN" dirty="0" err="1"/>
              <a:t>url.format</a:t>
            </a:r>
            <a:r>
              <a:rPr lang="en-IN" dirty="0"/>
              <a:t>({</a:t>
            </a:r>
          </a:p>
          <a:p>
            <a:pPr marL="0" indent="0">
              <a:buNone/>
            </a:pPr>
            <a:r>
              <a:rPr lang="en-IN" dirty="0"/>
              <a:t>  protocol: 'https:',</a:t>
            </a:r>
          </a:p>
          <a:p>
            <a:pPr marL="0" indent="0">
              <a:buNone/>
            </a:pPr>
            <a:r>
              <a:rPr lang="en-IN" dirty="0"/>
              <a:t>  hostname: 'www.example.com',</a:t>
            </a:r>
          </a:p>
          <a:p>
            <a:pPr marL="0" indent="0">
              <a:buNone/>
            </a:pPr>
            <a:r>
              <a:rPr lang="en-IN" dirty="0"/>
              <a:t>  pathname: '/path',</a:t>
            </a:r>
          </a:p>
          <a:p>
            <a:pPr marL="0" indent="0">
              <a:buNone/>
            </a:pPr>
            <a:r>
              <a:rPr lang="en-IN" dirty="0"/>
              <a:t>  query: 'query=value'</a:t>
            </a:r>
          </a:p>
          <a:p>
            <a:pPr marL="0" indent="0">
              <a:buNone/>
            </a:pPr>
            <a:r>
              <a:rPr lang="en-IN" dirty="0"/>
              <a:t>});</a:t>
            </a:r>
          </a:p>
          <a:p>
            <a:pPr marL="0" indent="0">
              <a:buNone/>
            </a:pPr>
            <a:r>
              <a:rPr lang="en-IN" dirty="0"/>
              <a:t>console.log(</a:t>
            </a:r>
            <a:r>
              <a:rPr lang="en-IN" dirty="0" err="1"/>
              <a:t>formattedUrl</a:t>
            </a:r>
            <a:r>
              <a:rPr lang="en-IN" dirty="0"/>
              <a:t>);</a:t>
            </a:r>
          </a:p>
          <a:p>
            <a:endParaRPr lang="en-IN" dirty="0"/>
          </a:p>
        </p:txBody>
      </p:sp>
    </p:spTree>
    <p:extLst>
      <p:ext uri="{BB962C8B-B14F-4D97-AF65-F5344CB8AC3E}">
        <p14:creationId xmlns:p14="http://schemas.microsoft.com/office/powerpoint/2010/main" val="1476802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TotalTime>
  <Words>3316</Words>
  <Application>Microsoft Office PowerPoint</Application>
  <PresentationFormat>Widescreen</PresentationFormat>
  <Paragraphs>409</Paragraphs>
  <Slides>132</Slides>
  <Notes>0</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132</vt:i4>
      </vt:variant>
    </vt:vector>
  </HeadingPairs>
  <TitlesOfParts>
    <vt:vector size="155" baseType="lpstr">
      <vt:lpstr>__myFont_3ea10a</vt:lpstr>
      <vt:lpstr>Arial</vt:lpstr>
      <vt:lpstr>BwSurcoRegular</vt:lpstr>
      <vt:lpstr>Calibri</vt:lpstr>
      <vt:lpstr>Calibri Light</vt:lpstr>
      <vt:lpstr>Consolas</vt:lpstr>
      <vt:lpstr>Crimson Text</vt:lpstr>
      <vt:lpstr>Google Sans</vt:lpstr>
      <vt:lpstr>IBM Plex Mono</vt:lpstr>
      <vt:lpstr>inherit</vt:lpstr>
      <vt:lpstr>Montserrat</vt:lpstr>
      <vt:lpstr>Nunito</vt:lpstr>
      <vt:lpstr>Proxima Nova</vt:lpstr>
      <vt:lpstr>Roboto</vt:lpstr>
      <vt:lpstr>Söhne</vt:lpstr>
      <vt:lpstr>Söhne Mono</vt:lpstr>
      <vt:lpstr>Source Sans 3</vt:lpstr>
      <vt:lpstr>source-serif-pro</vt:lpstr>
      <vt:lpstr>Times New Roman</vt:lpstr>
      <vt:lpstr>var(--ff-lato)</vt:lpstr>
      <vt:lpstr>var(--poppins-font)</vt:lpstr>
      <vt:lpstr>Verdana</vt:lpstr>
      <vt:lpstr>Office Theme</vt:lpstr>
      <vt:lpstr>PowerPoint Presentation</vt:lpstr>
      <vt:lpstr>PowerPoint Presentation</vt:lpstr>
      <vt:lpstr>UNIT II</vt:lpstr>
      <vt:lpstr>PowerPoint Presentation</vt:lpstr>
      <vt:lpstr>PowerPoint Presentation</vt:lpstr>
      <vt:lpstr>PowerPoint Presentation</vt:lpstr>
      <vt:lpstr>PowerPoint Presentation</vt:lpstr>
      <vt:lpstr>PowerPoint Presentation</vt:lpstr>
      <vt:lpstr>What is core module</vt:lpstr>
      <vt:lpstr>PowerPoint Presentation</vt:lpstr>
      <vt:lpstr>PowerPoint Presentation</vt:lpstr>
      <vt:lpstr>Local modules or custom modules</vt:lpstr>
      <vt:lpstr>Local modules</vt:lpstr>
      <vt:lpstr>PowerPoint Presentation</vt:lpstr>
      <vt:lpstr>How it works</vt:lpstr>
      <vt:lpstr>How can we create local module</vt:lpstr>
      <vt:lpstr>PowerPoint Presentation</vt:lpstr>
      <vt:lpstr>PowerPoint Presentation</vt:lpstr>
      <vt:lpstr>Now it is time to focus on core modules    first we will discuss about file module</vt:lpstr>
      <vt:lpstr>PowerPoint Presentation</vt:lpstr>
      <vt:lpstr>PowerPoint Presentation</vt:lpstr>
      <vt:lpstr>To read a file asynchronously</vt:lpstr>
      <vt:lpstr>PowerPoint Presentation</vt:lpstr>
      <vt:lpstr>PowerPoint Presentation</vt:lpstr>
      <vt:lpstr>PowerPoint Presentation</vt:lpstr>
      <vt:lpstr>PowerPoint Presentation</vt:lpstr>
      <vt:lpstr>PowerPoint Presentation</vt:lpstr>
      <vt:lpstr>PowerPoint Presentation</vt:lpstr>
      <vt:lpstr>Working with json files</vt:lpstr>
      <vt:lpstr>JSON contd….</vt:lpstr>
      <vt:lpstr>PowerPoint Presentation</vt:lpstr>
      <vt:lpstr>Creation of JSON</vt:lpstr>
      <vt:lpstr>PowerPoint Presentation</vt:lpstr>
      <vt:lpstr>PowerPoint Presentation</vt:lpstr>
      <vt:lpstr>Reading the JSON file</vt:lpstr>
      <vt:lpstr>Writing into JSON</vt:lpstr>
      <vt:lpstr>Serializing and deserializing JSON </vt:lpstr>
      <vt:lpstr>PowerPoint Presentation</vt:lpstr>
      <vt:lpstr>  Appending a JSON file const { writeFile, readFile } = require('fs’);  const path = './config.json’;  readFile(path, (error, data) =&gt; {  if (error) {  console.log(error);  return;  }  const parsedData = JSON.parse(data);  parsedData.createdAt = new Date().toISOString();  writeFile(path, JSON.stringify(parsedData, null, 2), (err) =&gt;  {  if (err)  {  console.log('Failed to write updated data to file’);  return;  }  console.log('Updated file successfully’);  });  });   </vt:lpstr>
      <vt:lpstr>PowerPoint Presentation</vt:lpstr>
      <vt:lpstr>Buffer module</vt:lpstr>
      <vt:lpstr>PowerPoint Presentation</vt:lpstr>
      <vt:lpstr>PowerPoint Presentation</vt:lpstr>
      <vt:lpstr>Working with Buffer module</vt:lpstr>
      <vt:lpstr>PowerPoint Presentation</vt:lpstr>
      <vt:lpstr>PowerPoint Presentation</vt:lpstr>
      <vt:lpstr>PowerPoint Presentation</vt:lpstr>
      <vt:lpstr>Accessing and Manipulating Data:</vt:lpstr>
      <vt:lpstr>PowerPoint Presentation</vt:lpstr>
      <vt:lpstr>PowerPoint Presentation</vt:lpstr>
      <vt:lpstr>Creation of Buffers</vt:lpstr>
      <vt:lpstr>PowerPoint Presentation</vt:lpstr>
      <vt:lpstr>PowerPoint Presentation</vt:lpstr>
      <vt:lpstr>PowerPoint Presentation</vt:lpstr>
      <vt:lpstr>PowerPoint Presentation</vt:lpstr>
      <vt:lpstr>Working with streams</vt:lpstr>
      <vt:lpstr>Stream Module</vt:lpstr>
      <vt:lpstr>PowerPoint Presentation</vt:lpstr>
      <vt:lpstr>PowerPoint Presentation</vt:lpstr>
      <vt:lpstr>Difference between stream and buffer</vt:lpstr>
      <vt:lpstr>PowerPoint Presentation</vt:lpstr>
      <vt:lpstr>PowerPoint Presentation</vt:lpstr>
      <vt:lpstr>PowerPoint Presentation</vt:lpstr>
      <vt:lpstr>PowerPoint Presentation</vt:lpstr>
      <vt:lpstr>PowerPoint Presentation</vt:lpstr>
      <vt:lpstr>Syntax of reading a stream</vt:lpstr>
      <vt:lpstr>ZLIB</vt:lpstr>
      <vt:lpstr>Compression: </vt:lpstr>
      <vt:lpstr>Decompression: </vt:lpstr>
      <vt:lpstr>PowerPoint Presentation</vt:lpstr>
      <vt:lpstr>PowerPoint Presentation</vt:lpstr>
      <vt:lpstr>PowerPoint Presentation</vt:lpstr>
      <vt:lpstr>PowerPoint Presentation</vt:lpstr>
      <vt:lpstr>Event Emitter</vt:lpstr>
      <vt:lpstr>PowerPoint Presentation</vt:lpstr>
      <vt:lpstr>PowerPoint Presentation</vt:lpstr>
      <vt:lpstr>PowerPoint Presentation</vt:lpstr>
      <vt:lpstr>PowerPoint Presentation</vt:lpstr>
      <vt:lpstr>Listening events</vt:lpstr>
      <vt:lpstr>Emitting events</vt:lpstr>
      <vt:lpstr>Removing Listener</vt:lpstr>
      <vt:lpstr>Syntax</vt:lpstr>
      <vt:lpstr>PowerPoint Presentation</vt:lpstr>
      <vt:lpstr>HTTP module</vt:lpstr>
      <vt:lpstr>PowerPoint Presentation</vt:lpstr>
      <vt:lpstr>PowerPoint Presentation</vt:lpstr>
      <vt:lpstr>PowerPoint Presentation</vt:lpstr>
      <vt:lpstr>How an http server works actually</vt:lpstr>
      <vt:lpstr>PowerPoint Presentation</vt:lpstr>
      <vt:lpstr>PowerPoint Presentation</vt:lpstr>
      <vt:lpstr>how things work…..</vt:lpstr>
      <vt:lpstr>Creating HTTP server…</vt:lpstr>
      <vt:lpstr>PowerPoint Presentation</vt:lpstr>
      <vt:lpstr>PowerPoint Presentation</vt:lpstr>
      <vt:lpstr>What is url</vt:lpstr>
      <vt:lpstr>Why we need URL module</vt:lpstr>
      <vt:lpstr>Parsing URLs</vt:lpstr>
      <vt:lpstr>PowerPoint Presentation</vt:lpstr>
      <vt:lpstr>Formatting URLs</vt:lpstr>
      <vt:lpstr>Resolving URLs:</vt:lpstr>
      <vt:lpstr>url.toString() Method </vt:lpstr>
      <vt:lpstr>URL.toJSON() Method </vt:lpstr>
      <vt:lpstr>Query string</vt:lpstr>
      <vt:lpstr>Query string contd…..</vt:lpstr>
      <vt:lpstr>PowerPoint Presentation</vt:lpstr>
      <vt:lpstr>Why Are Query Strings Important </vt:lpstr>
      <vt:lpstr>Difference Between Query and Path Parameters </vt:lpstr>
      <vt:lpstr>PowerPoint Presentation</vt:lpstr>
      <vt:lpstr>PowerPoint Presentation</vt:lpstr>
      <vt:lpstr>Query string modules</vt:lpstr>
      <vt:lpstr>PowerPoint Presentation</vt:lpstr>
      <vt:lpstr>Understanding Request , Response and Server Objects</vt:lpstr>
      <vt:lpstr>PowerPoint Presentation</vt:lpstr>
      <vt:lpstr>PowerPoint Presentation</vt:lpstr>
      <vt:lpstr>request</vt:lpstr>
      <vt:lpstr>PowerPoint Presentation</vt:lpstr>
      <vt:lpstr>PowerPoint Presentation</vt:lpstr>
      <vt:lpstr>PowerPoint Presentation</vt:lpstr>
      <vt:lpstr>PowerPoint Presentation</vt:lpstr>
      <vt:lpstr>HTTP Response </vt:lpstr>
      <vt:lpstr>PowerPoint Presentation</vt:lpstr>
      <vt:lpstr>PowerPoint Presentation</vt:lpstr>
      <vt:lpstr>PowerPoint Presentation</vt:lpstr>
      <vt:lpstr>Understanding Request , Response and Server Objects</vt:lpstr>
      <vt:lpstr>PowerPoint Presentation</vt:lpstr>
      <vt:lpstr>PowerPoint Presentation</vt:lpstr>
      <vt:lpstr>PowerPoint Presentation</vt:lpstr>
      <vt:lpstr>List of Methods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II</dc:title>
  <dc:creator>Miss Mamta</dc:creator>
  <cp:lastModifiedBy>Miss Mamta</cp:lastModifiedBy>
  <cp:revision>67</cp:revision>
  <dcterms:created xsi:type="dcterms:W3CDTF">2024-01-23T15:38:54Z</dcterms:created>
  <dcterms:modified xsi:type="dcterms:W3CDTF">2024-02-19T08:22:49Z</dcterms:modified>
</cp:coreProperties>
</file>